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61" r:id="rId3"/>
    <p:sldId id="263" r:id="rId4"/>
    <p:sldId id="262" r:id="rId5"/>
    <p:sldId id="258" r:id="rId6"/>
    <p:sldId id="270" r:id="rId7"/>
    <p:sldId id="265" r:id="rId8"/>
    <p:sldId id="271" r:id="rId9"/>
    <p:sldId id="272" r:id="rId10"/>
    <p:sldId id="274" r:id="rId11"/>
    <p:sldId id="27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0033CC"/>
    <a:srgbClr val="0000FF"/>
    <a:srgbClr val="47CFFF"/>
    <a:srgbClr val="66FF33"/>
    <a:srgbClr val="7DB2FF"/>
    <a:srgbClr val="0066FF"/>
    <a:srgbClr val="CD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936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06147F-3BFB-42B0-A134-0B0D280BAA6B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502D01-2640-47DC-8F85-18FAC864D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032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8328B0-DD66-44B4-96B4-9E29DAC606F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9C893F-0973-4C6E-BF23-0AF634C74A7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Луч света, направленный перпендикулярно к границе двух сред, проходит из одной среды в другую без преломления.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B6507A-C62A-4C3D-8457-D686C707ED7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BF794E-77C4-4CFE-B7F8-5A45CCAAF3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•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202431-5554-4127-AC55-92CD5A8EDFF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1E9172-973E-4D20-9979-E917FAC3834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0754F5-02B4-46D6-B09D-9275A7EA038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A11312-9C01-4878-8087-ACE6FEA68A9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B8F67-733E-47FC-96CB-869DF2855513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E3AD9-EC55-4F1C-B9CE-E856F94F9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20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CF8DE-1F00-45E2-B7B2-2A9A5CB41BC3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8A422-B132-4CF7-83C1-30FF3FD5F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654FD-A55D-4915-863D-02929DCCEDE1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54455-0AE4-498D-A367-D1BCFDA24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423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CDE61-40A6-4EFE-BD1F-FA7C9038FED0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B1D70-30E7-4FC2-A4EE-45D28CC7C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484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D7803-63EB-47A4-A41A-12468F87AFD9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D8C7C-2956-4BEC-BB06-160767939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2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042B-9EEB-446E-9D0F-CFA3C15636C8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4CE16-B63F-4578-B356-15DB079E8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15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82DE6-01D2-4429-9784-110CBB6D0AA9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A7301-CB6B-44A1-80BF-AC6BA3185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85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9828-D67D-425C-BE78-9481D9013E65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2CC0E-C85C-4EC0-9B67-FA8C3BE6D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47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47F26-A70A-4DAD-896E-2D3582E259BD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8044E-0552-446F-999C-E6C84FD45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75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86A99-159A-44C2-9BD4-13DDD3153EAC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DA16D-4A8E-4021-8DB8-01B42C479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8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B9F7A-BC50-4FBA-BFD3-9CBB656435D6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468A7-600B-4301-B38C-972AB9423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06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E22309-489D-43EC-B18A-BDD37134B740}" type="datetimeFigureOut">
              <a:rPr lang="ru-RU"/>
              <a:pPr>
                <a:defRPr/>
              </a:pPr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171EEF-B54B-4A7A-97EB-C5F976925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8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7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92150"/>
            <a:ext cx="9144000" cy="616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51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Дата 7"/>
          <p:cNvSpPr>
            <a:spLocks noGrp="1"/>
          </p:cNvSpPr>
          <p:nvPr>
            <p:ph type="dt" sz="quarter" idx="10"/>
          </p:nvPr>
        </p:nvSpPr>
        <p:spPr>
          <a:xfrm>
            <a:off x="539750" y="200025"/>
            <a:ext cx="1185863" cy="365125"/>
          </a:xfrm>
        </p:spPr>
        <p:txBody>
          <a:bodyPr/>
          <a:lstStyle/>
          <a:p>
            <a:pPr>
              <a:defRPr/>
            </a:pPr>
            <a:fld id="{7674987C-E167-42A1-B0E9-AB8A6F36D0EB}" type="datetimeFigureOut">
              <a:rPr lang="ru-RU" sz="1400" b="1">
                <a:solidFill>
                  <a:schemeClr val="bg1"/>
                </a:solidFill>
              </a:rPr>
              <a:pPr>
                <a:defRPr/>
              </a:pPr>
              <a:t>09.02.2017</a:t>
            </a:fld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97618" y="980728"/>
            <a:ext cx="376667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№ 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60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14029" y="2223118"/>
            <a:ext cx="7522700" cy="255454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Преломление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света</a:t>
            </a:r>
          </a:p>
        </p:txBody>
      </p:sp>
      <p:sp>
        <p:nvSpPr>
          <p:cNvPr id="2055" name="Прямоугольник 1"/>
          <p:cNvSpPr>
            <a:spLocks noChangeArrowheads="1"/>
          </p:cNvSpPr>
          <p:nvPr/>
        </p:nvSpPr>
        <p:spPr bwMode="auto">
          <a:xfrm>
            <a:off x="6845300" y="5491163"/>
            <a:ext cx="2057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00B0F0"/>
                </a:solidFill>
              </a:rPr>
              <a:t>8 класс</a:t>
            </a:r>
          </a:p>
        </p:txBody>
      </p:sp>
      <p:pic>
        <p:nvPicPr>
          <p:cNvPr id="2056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063" y="-315913"/>
            <a:ext cx="15770226" cy="799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85794"/>
            <a:ext cx="152317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Д.З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.</a:t>
            </a:r>
          </a:p>
        </p:txBody>
      </p:sp>
      <p:sp>
        <p:nvSpPr>
          <p:cNvPr id="3" name="Прямоугольник 6"/>
          <p:cNvSpPr>
            <a:spLocks noChangeArrowheads="1"/>
          </p:cNvSpPr>
          <p:nvPr/>
        </p:nvSpPr>
        <p:spPr bwMode="auto">
          <a:xfrm>
            <a:off x="1571625" y="785813"/>
            <a:ext cx="7358063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3600" b="1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sz="3600" b="1">
                <a:latin typeface="Calibri" pitchFamily="34" charset="0"/>
              </a:rPr>
              <a:t> 6</a:t>
            </a:r>
            <a:r>
              <a:rPr lang="en-US" sz="3600" b="1">
                <a:latin typeface="Calibri" pitchFamily="34" charset="0"/>
              </a:rPr>
              <a:t>5</a:t>
            </a:r>
            <a:r>
              <a:rPr lang="ru-RU" sz="3600" b="1">
                <a:latin typeface="Calibri" pitchFamily="34" charset="0"/>
              </a:rPr>
              <a:t>. Ответить на вопросы (устно), выучить определения. </a:t>
            </a:r>
          </a:p>
          <a:p>
            <a:pPr algn="just"/>
            <a:r>
              <a:rPr lang="ru-RU" sz="3200" b="1">
                <a:latin typeface="Calibri" pitchFamily="34" charset="0"/>
              </a:rPr>
              <a:t>Упр. 3</a:t>
            </a:r>
            <a:r>
              <a:rPr lang="en-US" sz="3200" b="1">
                <a:latin typeface="Calibri" pitchFamily="34" charset="0"/>
              </a:rPr>
              <a:t>2</a:t>
            </a:r>
            <a:r>
              <a:rPr lang="ru-RU" sz="3200" b="1">
                <a:latin typeface="Calibri" pitchFamily="34" charset="0"/>
              </a:rPr>
              <a:t> (</a:t>
            </a:r>
            <a:r>
              <a:rPr lang="en-US" sz="3200" b="1">
                <a:latin typeface="Calibri" pitchFamily="34" charset="0"/>
              </a:rPr>
              <a:t>1</a:t>
            </a:r>
            <a:r>
              <a:rPr lang="ru-RU" sz="3200" b="1">
                <a:latin typeface="Calibri" pitchFamily="34" charset="0"/>
              </a:rPr>
              <a:t>,</a:t>
            </a:r>
            <a:r>
              <a:rPr lang="en-US" sz="3200" b="1">
                <a:latin typeface="Calibri" pitchFamily="34" charset="0"/>
              </a:rPr>
              <a:t> 2</a:t>
            </a:r>
            <a:r>
              <a:rPr lang="ru-RU" sz="3200" b="1">
                <a:latin typeface="Calibri" pitchFamily="34" charset="0"/>
              </a:rPr>
              <a:t>)</a:t>
            </a:r>
          </a:p>
          <a:p>
            <a:pPr algn="just"/>
            <a:endParaRPr lang="ru-RU" sz="3600" b="1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5572140"/>
            <a:ext cx="618951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</a:t>
            </a:r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</a:t>
            </a:r>
            <a:r>
              <a:rPr lang="ru-RU" sz="5400" b="1" i="1" spc="50" dirty="0">
                <a:ln w="11430"/>
                <a:solidFill>
                  <a:srgbClr val="C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за урок!</a:t>
            </a:r>
            <a:endParaRPr lang="ru-RU" sz="5400" b="1" spc="50" dirty="0">
              <a:ln w="11430"/>
              <a:solidFill>
                <a:srgbClr val="C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63" y="2857500"/>
            <a:ext cx="6143625" cy="1700213"/>
          </a:xfrm>
          <a:prstGeom prst="rect">
            <a:avLst/>
          </a:prstGeom>
          <a:solidFill>
            <a:schemeClr val="accent2"/>
          </a:solidFill>
          <a:ln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Спасибо, что открыли данный файл!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43063" y="2643188"/>
            <a:ext cx="6143625" cy="357187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57250" y="2428875"/>
            <a:ext cx="7143750" cy="2500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272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063" y="-315913"/>
            <a:ext cx="15770226" cy="799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0" y="5445125"/>
            <a:ext cx="9144000" cy="120015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altLang="ru-RU" b="1">
                <a:solidFill>
                  <a:srgbClr val="C00000"/>
                </a:solidFill>
                <a:cs typeface="Calibri" pitchFamily="34" charset="0"/>
              </a:rPr>
              <a:t>    </a:t>
            </a:r>
            <a:r>
              <a:rPr lang="ru-RU" altLang="ru-RU" b="1">
                <a:cs typeface="Calibri" pitchFamily="34" charset="0"/>
              </a:rPr>
              <a:t>Автор будет рад, если учителя, которые использовали данную версию презентации, предложат некоторый материал для ее совершенствования или дополнят ее самостоятельно у себя в школе, а также выскажут свои замечания или рекомендации.</a:t>
            </a:r>
          </a:p>
        </p:txBody>
      </p:sp>
      <p:pic>
        <p:nvPicPr>
          <p:cNvPr id="12291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2706" y="818773"/>
            <a:ext cx="8568952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 просмотр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данной работы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ее оценку.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3838" y="3228975"/>
            <a:ext cx="8640762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Автору «спасибо» сказать забыли?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3403600"/>
            <a:ext cx="9144000" cy="1489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295" name="Прямоугольник 8"/>
          <p:cNvSpPr>
            <a:spLocks noChangeArrowheads="1"/>
          </p:cNvSpPr>
          <p:nvPr/>
        </p:nvSpPr>
        <p:spPr bwMode="auto">
          <a:xfrm>
            <a:off x="0" y="4983163"/>
            <a:ext cx="9144000" cy="4000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Презентация не заменяет демонстрационного эксперимента на уроке.</a:t>
            </a:r>
          </a:p>
        </p:txBody>
      </p:sp>
      <p:pic>
        <p:nvPicPr>
          <p:cNvPr id="12296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063" y="-315913"/>
            <a:ext cx="15770226" cy="799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3071813"/>
            <a:ext cx="9144000" cy="27146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000625" y="4143375"/>
            <a:ext cx="3357563" cy="1143000"/>
          </a:xfrm>
          <a:prstGeom prst="rect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14375" y="2571750"/>
            <a:ext cx="8215313" cy="357188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42875" y="714375"/>
            <a:ext cx="8858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cs typeface="Arial" charset="0"/>
              </a:rPr>
              <a:t>Рассмотрим, как меняется направление светового луча при переходе из одной среды в другую (</a:t>
            </a:r>
            <a:r>
              <a:rPr lang="ru-RU" b="1">
                <a:solidFill>
                  <a:srgbClr val="C00000"/>
                </a:solidFill>
                <a:cs typeface="Arial" charset="0"/>
              </a:rPr>
              <a:t>из воздуха в воду</a:t>
            </a:r>
            <a:r>
              <a:rPr lang="ru-RU" b="1">
                <a:cs typeface="Arial" charset="0"/>
              </a:rPr>
              <a:t>).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428625" y="1357313"/>
            <a:ext cx="2405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cs typeface="Arial" charset="0"/>
              </a:rPr>
              <a:t>V</a:t>
            </a:r>
            <a:r>
              <a:rPr lang="ru-RU" sz="2400" b="1" baseline="-25000">
                <a:solidFill>
                  <a:srgbClr val="0000FF"/>
                </a:solidFill>
                <a:cs typeface="Arial" charset="0"/>
              </a:rPr>
              <a:t>воздуха</a:t>
            </a:r>
            <a:r>
              <a:rPr lang="ru-RU" sz="2400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2400" b="1">
                <a:solidFill>
                  <a:srgbClr val="0000FF"/>
                </a:solidFill>
                <a:cs typeface="Arial" charset="0"/>
              </a:rPr>
              <a:t>&gt;  V</a:t>
            </a:r>
            <a:r>
              <a:rPr lang="ru-RU" sz="2400" b="1" baseline="-25000">
                <a:solidFill>
                  <a:srgbClr val="0000FF"/>
                </a:solidFill>
                <a:cs typeface="Arial" charset="0"/>
              </a:rPr>
              <a:t>воды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071813" y="1428750"/>
            <a:ext cx="5929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Оптически более плотная среда </a:t>
            </a:r>
            <a:r>
              <a:rPr lang="ru-RU" b="1">
                <a:latin typeface="Calibri" pitchFamily="34" charset="0"/>
              </a:rPr>
              <a:t>– это среда в которой скорость света меньше.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50" y="2000250"/>
            <a:ext cx="8072438" cy="571500"/>
          </a:xfrm>
          <a:prstGeom prst="rect">
            <a:avLst/>
          </a:prstGeom>
          <a:solidFill>
            <a:srgbClr val="8BE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9" name="Прямая со стрелкой 8"/>
          <p:cNvCxnSpPr>
            <a:stCxn id="6" idx="1"/>
            <a:endCxn id="6" idx="3"/>
          </p:cNvCxnSpPr>
          <p:nvPr/>
        </p:nvCxnSpPr>
        <p:spPr>
          <a:xfrm rot="10800000" flipH="1">
            <a:off x="857250" y="2286000"/>
            <a:ext cx="8072438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H="1">
            <a:off x="857250" y="2713038"/>
            <a:ext cx="8072438" cy="158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000625" y="5286375"/>
            <a:ext cx="3357563" cy="1428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00625" y="3357563"/>
            <a:ext cx="71438" cy="22145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286750" y="3357563"/>
            <a:ext cx="71438" cy="22145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5679282" y="4179094"/>
            <a:ext cx="1930400" cy="158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643688" y="4143375"/>
            <a:ext cx="1571625" cy="1000125"/>
          </a:xfrm>
          <a:prstGeom prst="line">
            <a:avLst/>
          </a:prstGeom>
          <a:ln w="381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рямоугольник 47"/>
          <p:cNvSpPr/>
          <p:nvPr/>
        </p:nvSpPr>
        <p:spPr>
          <a:xfrm>
            <a:off x="714375" y="5286375"/>
            <a:ext cx="3357563" cy="14287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714375" y="3357563"/>
            <a:ext cx="71438" cy="22145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000500" y="3357563"/>
            <a:ext cx="71438" cy="22145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98" name="Прямоугольник 56"/>
          <p:cNvSpPr>
            <a:spLocks noChangeArrowheads="1"/>
          </p:cNvSpPr>
          <p:nvPr/>
        </p:nvSpPr>
        <p:spPr bwMode="auto">
          <a:xfrm>
            <a:off x="142875" y="5857875"/>
            <a:ext cx="8858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b="1">
                <a:cs typeface="Arial" charset="0"/>
              </a:rPr>
              <a:t>При переходе из одной среды в другую (например, из воздуха в воду) луч света меняет направление на границе этих сред. Это явление называется </a:t>
            </a:r>
            <a:r>
              <a:rPr lang="ru-RU" b="1">
                <a:solidFill>
                  <a:srgbClr val="C00000"/>
                </a:solidFill>
                <a:cs typeface="Arial" charset="0"/>
              </a:rPr>
              <a:t>преломлением света.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0" y="5572125"/>
            <a:ext cx="9144000" cy="21431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1438" y="1928813"/>
            <a:ext cx="1071562" cy="1071562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Источник света</a:t>
            </a:r>
          </a:p>
        </p:txBody>
      </p:sp>
      <p:sp>
        <p:nvSpPr>
          <p:cNvPr id="3094" name="Прямоугольник 33"/>
          <p:cNvSpPr>
            <a:spLocks noChangeArrowheads="1"/>
          </p:cNvSpPr>
          <p:nvPr/>
        </p:nvSpPr>
        <p:spPr bwMode="auto">
          <a:xfrm>
            <a:off x="8143875" y="2357438"/>
            <a:ext cx="64293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000" b="1"/>
              <a:t>Воздух</a:t>
            </a:r>
          </a:p>
        </p:txBody>
      </p:sp>
      <p:sp>
        <p:nvSpPr>
          <p:cNvPr id="3095" name="Прямоугольник 34"/>
          <p:cNvSpPr>
            <a:spLocks noChangeArrowheads="1"/>
          </p:cNvSpPr>
          <p:nvPr/>
        </p:nvSpPr>
        <p:spPr bwMode="auto">
          <a:xfrm>
            <a:off x="8215313" y="2714625"/>
            <a:ext cx="508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000" b="1">
                <a:solidFill>
                  <a:schemeClr val="bg1"/>
                </a:solidFill>
              </a:rPr>
              <a:t>Вода</a:t>
            </a:r>
          </a:p>
        </p:txBody>
      </p:sp>
      <p:pic>
        <p:nvPicPr>
          <p:cNvPr id="3100" name="Picture 28" descr="C:\Documents and Settings\Admin\Мои документы\Мои рисунки\СВЕТ\Рисунок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162">
            <a:off x="981075" y="3752850"/>
            <a:ext cx="33305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8" descr="C:\Documents and Settings\Admin\Мои документы\Мои рисунки\СВЕТ\Рисунок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3" r="6294" b="20483"/>
          <a:stretch>
            <a:fillRect/>
          </a:stretch>
        </p:blipFill>
        <p:spPr bwMode="auto">
          <a:xfrm rot="2023194">
            <a:off x="4910138" y="3422650"/>
            <a:ext cx="19018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28" descr="C:\Documents and Settings\Admin\Мои документы\Мои рисунки\СВЕТ\Рисунок12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3" r="25681" b="14030"/>
          <a:stretch>
            <a:fillRect/>
          </a:stretch>
        </p:blipFill>
        <p:spPr bwMode="auto">
          <a:xfrm rot="3138805">
            <a:off x="6400006" y="4539457"/>
            <a:ext cx="1431925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Прямоугольник 40"/>
          <p:cNvSpPr/>
          <p:nvPr/>
        </p:nvSpPr>
        <p:spPr>
          <a:xfrm>
            <a:off x="0" y="3071813"/>
            <a:ext cx="4429125" cy="2786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Прямоугольник 42"/>
          <p:cNvSpPr>
            <a:spLocks noChangeArrowheads="1"/>
          </p:cNvSpPr>
          <p:nvPr/>
        </p:nvSpPr>
        <p:spPr bwMode="auto">
          <a:xfrm>
            <a:off x="5072063" y="5000625"/>
            <a:ext cx="508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000" b="1"/>
              <a:t>Вода</a:t>
            </a:r>
          </a:p>
        </p:txBody>
      </p:sp>
      <p:sp>
        <p:nvSpPr>
          <p:cNvPr id="3101" name="Прямоугольник 43"/>
          <p:cNvSpPr>
            <a:spLocks noChangeArrowheads="1"/>
          </p:cNvSpPr>
          <p:nvPr/>
        </p:nvSpPr>
        <p:spPr bwMode="auto">
          <a:xfrm>
            <a:off x="7572375" y="3857625"/>
            <a:ext cx="6429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000" b="1">
                <a:solidFill>
                  <a:schemeClr val="bg1"/>
                </a:solidFill>
              </a:rPr>
              <a:t>Воздух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4429125" y="3071813"/>
            <a:ext cx="4714875" cy="2786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103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063" y="-315913"/>
            <a:ext cx="15770226" cy="799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3098" grpId="0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ый треугольник 22"/>
          <p:cNvSpPr/>
          <p:nvPr/>
        </p:nvSpPr>
        <p:spPr>
          <a:xfrm rot="10800000">
            <a:off x="642938" y="1363663"/>
            <a:ext cx="1214437" cy="1357312"/>
          </a:xfrm>
          <a:prstGeom prst="rtTriangle">
            <a:avLst/>
          </a:prstGeom>
          <a:solidFill>
            <a:srgbClr val="FFC5C5"/>
          </a:solidFill>
          <a:ln w="28575">
            <a:solidFill>
              <a:srgbClr val="FF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8625" y="2720975"/>
            <a:ext cx="3071813" cy="1357313"/>
          </a:xfrm>
          <a:prstGeom prst="rect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10800000" flipH="1" flipV="1">
            <a:off x="1857375" y="2649538"/>
            <a:ext cx="357188" cy="1428750"/>
          </a:xfrm>
          <a:prstGeom prst="rtTriangle">
            <a:avLst/>
          </a:prstGeom>
          <a:solidFill>
            <a:srgbClr val="92D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534194" y="2685257"/>
            <a:ext cx="2644775" cy="158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2" name="Прямоугольник 27"/>
          <p:cNvSpPr>
            <a:spLocks noChangeArrowheads="1"/>
          </p:cNvSpPr>
          <p:nvPr/>
        </p:nvSpPr>
        <p:spPr bwMode="auto">
          <a:xfrm>
            <a:off x="0" y="2506663"/>
            <a:ext cx="3786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 M                                                  </a:t>
            </a:r>
            <a:r>
              <a:rPr lang="ru-RU" b="1">
                <a:latin typeface="Calibri" pitchFamily="34" charset="0"/>
              </a:rPr>
              <a:t>           </a:t>
            </a:r>
            <a:r>
              <a:rPr lang="en-US" b="1">
                <a:latin typeface="Calibri" pitchFamily="34" charset="0"/>
              </a:rPr>
              <a:t>N</a:t>
            </a:r>
            <a:endParaRPr lang="ru-RU" b="1">
              <a:latin typeface="Calibri" pitchFamily="34" charset="0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1571625" y="2720975"/>
            <a:ext cx="36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О</a:t>
            </a: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214313" y="1077913"/>
            <a:ext cx="500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 S    </a:t>
            </a:r>
            <a:endParaRPr lang="ru-RU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1714500" y="1065213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</a:t>
            </a:r>
            <a:endParaRPr lang="ru-RU" b="1">
              <a:latin typeface="Calibri" pitchFamily="34" charset="0"/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214313" y="4572000"/>
            <a:ext cx="37147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1100" b="1">
                <a:solidFill>
                  <a:srgbClr val="C00000"/>
                </a:solidFill>
                <a:latin typeface="Calibri" pitchFamily="34" charset="0"/>
              </a:rPr>
              <a:t>MN</a:t>
            </a:r>
            <a:r>
              <a:rPr lang="en-US" sz="1100" b="1">
                <a:latin typeface="Calibri" pitchFamily="34" charset="0"/>
              </a:rPr>
              <a:t> </a:t>
            </a:r>
            <a:r>
              <a:rPr lang="ru-RU" sz="1100" b="1">
                <a:latin typeface="Calibri" pitchFamily="34" charset="0"/>
              </a:rPr>
              <a:t>– поверхность (граница) раздела двух сред (воздух –вода).</a:t>
            </a: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0" y="863600"/>
            <a:ext cx="18811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100" b="1">
                <a:solidFill>
                  <a:srgbClr val="C00000"/>
                </a:solidFill>
                <a:latin typeface="Calibri" pitchFamily="34" charset="0"/>
              </a:rPr>
              <a:t>Луч </a:t>
            </a:r>
            <a:r>
              <a:rPr lang="en-US" sz="1100" b="1">
                <a:solidFill>
                  <a:srgbClr val="C00000"/>
                </a:solidFill>
                <a:latin typeface="Calibri" pitchFamily="34" charset="0"/>
              </a:rPr>
              <a:t>SO - </a:t>
            </a:r>
            <a:r>
              <a:rPr lang="ru-RU" sz="1100" b="1">
                <a:solidFill>
                  <a:srgbClr val="C00000"/>
                </a:solidFill>
                <a:latin typeface="Calibri" pitchFamily="34" charset="0"/>
              </a:rPr>
              <a:t> падающий луч</a:t>
            </a: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1979613" y="863600"/>
            <a:ext cx="1927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100" b="1">
                <a:solidFill>
                  <a:srgbClr val="0000FF"/>
                </a:solidFill>
                <a:latin typeface="Calibri" pitchFamily="34" charset="0"/>
              </a:rPr>
              <a:t>Луч </a:t>
            </a:r>
            <a:r>
              <a:rPr lang="en-US" sz="1100" b="1">
                <a:solidFill>
                  <a:srgbClr val="0000FF"/>
                </a:solidFill>
                <a:latin typeface="Calibri" pitchFamily="34" charset="0"/>
              </a:rPr>
              <a:t>BK - </a:t>
            </a:r>
            <a:r>
              <a:rPr lang="ru-RU" sz="1100" b="1">
                <a:solidFill>
                  <a:srgbClr val="0000FF"/>
                </a:solidFill>
                <a:latin typeface="Calibri" pitchFamily="34" charset="0"/>
              </a:rPr>
              <a:t> преломленный луч</a:t>
            </a: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214313" y="4929188"/>
            <a:ext cx="378618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200" b="1">
                <a:solidFill>
                  <a:srgbClr val="C00000"/>
                </a:solidFill>
                <a:latin typeface="Calibri" pitchFamily="34" charset="0"/>
              </a:rPr>
              <a:t>С</a:t>
            </a:r>
            <a:r>
              <a:rPr lang="en-US" sz="1200" b="1">
                <a:solidFill>
                  <a:srgbClr val="C00000"/>
                </a:solidFill>
                <a:latin typeface="Calibri" pitchFamily="34" charset="0"/>
              </a:rPr>
              <a:t>D</a:t>
            </a:r>
            <a:r>
              <a:rPr lang="ru-RU" sz="1100" b="1">
                <a:latin typeface="Calibri" pitchFamily="34" charset="0"/>
              </a:rPr>
              <a:t> – перпендикуляр, проведенный в точку падения, к поверхности (границе раздела двух сред).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143375" y="1785938"/>
            <a:ext cx="47863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Угол преломления </a:t>
            </a:r>
            <a:r>
              <a:rPr lang="ru-RU" b="1">
                <a:solidFill>
                  <a:srgbClr val="0000FF"/>
                </a:solidFill>
                <a:latin typeface="Calibri" pitchFamily="34" charset="0"/>
              </a:rPr>
              <a:t>(</a:t>
            </a:r>
            <a:r>
              <a:rPr lang="el-GR" b="1">
                <a:solidFill>
                  <a:srgbClr val="0000FF"/>
                </a:solidFill>
                <a:latin typeface="Calibri" pitchFamily="34" charset="0"/>
              </a:rPr>
              <a:t>γ</a:t>
            </a:r>
            <a:r>
              <a:rPr lang="ru-RU" b="1">
                <a:solidFill>
                  <a:srgbClr val="0000FF"/>
                </a:solidFill>
                <a:latin typeface="Calibri" pitchFamily="34" charset="0"/>
              </a:rPr>
              <a:t>) </a:t>
            </a:r>
            <a:r>
              <a:rPr lang="ru-RU" b="1">
                <a:latin typeface="Calibri" pitchFamily="34" charset="0"/>
              </a:rPr>
              <a:t>- угол образованный преломленным лучом и перпендикуляром, проведенным в точку падения.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214313" y="5357813"/>
            <a:ext cx="3714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200" b="1">
                <a:solidFill>
                  <a:srgbClr val="C00000"/>
                </a:solidFill>
                <a:latin typeface="Calibri" pitchFamily="34" charset="0"/>
              </a:rPr>
              <a:t>Падающий луч </a:t>
            </a:r>
            <a:r>
              <a:rPr lang="ru-RU" sz="1200" b="1">
                <a:latin typeface="Calibri" pitchFamily="34" charset="0"/>
              </a:rPr>
              <a:t>– луч, идущий от источника и попадающий на границу раздела сред.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4071938" y="857250"/>
            <a:ext cx="4857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C00000"/>
                </a:solidFill>
                <a:latin typeface="Calibri" pitchFamily="34" charset="0"/>
              </a:rPr>
              <a:t>Угол падения </a:t>
            </a:r>
            <a:r>
              <a:rPr lang="ru-RU" b="1">
                <a:solidFill>
                  <a:srgbClr val="0000FF"/>
                </a:solidFill>
                <a:latin typeface="Calibri" pitchFamily="34" charset="0"/>
              </a:rPr>
              <a:t>(</a:t>
            </a:r>
            <a:r>
              <a:rPr lang="el-GR" b="1">
                <a:solidFill>
                  <a:srgbClr val="0000FF"/>
                </a:solidFill>
                <a:latin typeface="Calibri" pitchFamily="34" charset="0"/>
              </a:rPr>
              <a:t>α</a:t>
            </a:r>
            <a:r>
              <a:rPr lang="ru-RU" b="1">
                <a:solidFill>
                  <a:srgbClr val="0000FF"/>
                </a:solidFill>
                <a:latin typeface="Calibri" pitchFamily="34" charset="0"/>
              </a:rPr>
              <a:t>) </a:t>
            </a:r>
            <a:r>
              <a:rPr lang="ru-RU" b="1">
                <a:latin typeface="Calibri" pitchFamily="34" charset="0"/>
              </a:rPr>
              <a:t>- угол образованный падающим лучом и перпендикуляром, восстановленным в точке падения.</a:t>
            </a:r>
          </a:p>
        </p:txBody>
      </p:sp>
      <p:pic>
        <p:nvPicPr>
          <p:cNvPr id="4" name="Picture 3" descr="C:\Documents and Settings\Admin\Мои документы\САЙТ UCOZ\Рисунок19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0" b="1064"/>
          <a:stretch>
            <a:fillRect/>
          </a:stretch>
        </p:blipFill>
        <p:spPr bwMode="auto">
          <a:xfrm rot="2816245">
            <a:off x="303213" y="1890713"/>
            <a:ext cx="18605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3" descr="C:\Documents and Settings\Admin\Мои документы\САЙТ UCOZ\Рисунок19б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1" b="8910"/>
          <a:stretch>
            <a:fillRect/>
          </a:stretch>
        </p:blipFill>
        <p:spPr bwMode="auto">
          <a:xfrm rot="4327837">
            <a:off x="1385888" y="3233738"/>
            <a:ext cx="1404937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1" name="Прямоугольник 24"/>
          <p:cNvSpPr>
            <a:spLocks noChangeArrowheads="1"/>
          </p:cNvSpPr>
          <p:nvPr/>
        </p:nvSpPr>
        <p:spPr bwMode="auto">
          <a:xfrm>
            <a:off x="1714500" y="247332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cs typeface="Arial" charset="0"/>
              </a:rPr>
              <a:t>•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14313" y="6000750"/>
            <a:ext cx="3714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200" b="1">
                <a:solidFill>
                  <a:srgbClr val="C00000"/>
                </a:solidFill>
                <a:latin typeface="Calibri" pitchFamily="34" charset="0"/>
              </a:rPr>
              <a:t>Преломленный луч </a:t>
            </a:r>
            <a:r>
              <a:rPr lang="ru-RU" sz="1200" b="1">
                <a:latin typeface="Calibri" pitchFamily="34" charset="0"/>
              </a:rPr>
              <a:t>– луч, прошедший через  границу раздела двух сред.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2224088" y="3779838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K</a:t>
            </a:r>
            <a:endParaRPr lang="ru-RU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1500188" y="1935163"/>
            <a:ext cx="32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b="1">
                <a:latin typeface="Calibri" pitchFamily="34" charset="0"/>
              </a:rPr>
              <a:t>α</a:t>
            </a:r>
            <a:endParaRPr lang="ru-RU" b="1">
              <a:latin typeface="Calibri" pitchFamily="34" charset="0"/>
            </a:endParaRP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1857375" y="3494088"/>
            <a:ext cx="29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b="1">
                <a:latin typeface="Calibri" pitchFamily="34" charset="0"/>
              </a:rPr>
              <a:t>γ</a:t>
            </a:r>
            <a:endParaRPr lang="ru-RU" b="1">
              <a:latin typeface="Calibri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28625" y="2720975"/>
            <a:ext cx="3071813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1500188" y="3779838"/>
            <a:ext cx="285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D</a:t>
            </a:r>
            <a:endParaRPr lang="ru-RU" b="1">
              <a:latin typeface="Calibri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000625" y="4071938"/>
            <a:ext cx="3071813" cy="1390650"/>
          </a:xfrm>
          <a:prstGeom prst="rect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23" name="Прямоугольник 27"/>
          <p:cNvSpPr>
            <a:spLocks noChangeArrowheads="1"/>
          </p:cNvSpPr>
          <p:nvPr/>
        </p:nvSpPr>
        <p:spPr bwMode="auto">
          <a:xfrm>
            <a:off x="4641850" y="3857625"/>
            <a:ext cx="3786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 M                                                  </a:t>
            </a:r>
            <a:r>
              <a:rPr lang="ru-RU" b="1">
                <a:latin typeface="Calibri" pitchFamily="34" charset="0"/>
              </a:rPr>
              <a:t>          </a:t>
            </a:r>
            <a:r>
              <a:rPr lang="en-US" b="1">
                <a:latin typeface="Calibri" pitchFamily="34" charset="0"/>
              </a:rPr>
              <a:t>N</a:t>
            </a:r>
            <a:endParaRPr lang="ru-RU" b="1">
              <a:latin typeface="Calibri" pitchFamily="34" charset="0"/>
            </a:endParaRPr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>
            <a:off x="6286500" y="2643188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 S    </a:t>
            </a:r>
            <a:endParaRPr lang="ru-RU" b="1">
              <a:solidFill>
                <a:srgbClr val="0000FF"/>
              </a:solidFill>
              <a:latin typeface="Calibri" pitchFamily="34" charset="0"/>
            </a:endParaRPr>
          </a:p>
        </p:txBody>
      </p:sp>
      <p:pic>
        <p:nvPicPr>
          <p:cNvPr id="55" name="Picture 3" descr="C:\Documents and Settings\Admin\Мои документы\САЙТ UCOZ\Рисунок19а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" t="8080"/>
          <a:stretch>
            <a:fillRect/>
          </a:stretch>
        </p:blipFill>
        <p:spPr bwMode="auto">
          <a:xfrm>
            <a:off x="6286500" y="2928938"/>
            <a:ext cx="4095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Прямоугольник 57"/>
          <p:cNvSpPr>
            <a:spLocks noChangeArrowheads="1"/>
          </p:cNvSpPr>
          <p:nvPr/>
        </p:nvSpPr>
        <p:spPr bwMode="auto">
          <a:xfrm>
            <a:off x="6438900" y="51054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K</a:t>
            </a:r>
            <a:endParaRPr lang="ru-RU" b="1">
              <a:solidFill>
                <a:srgbClr val="0000FF"/>
              </a:solidFill>
              <a:latin typeface="Calibri" pitchFamily="34" charset="0"/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999038" y="4071938"/>
            <a:ext cx="3071812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9" name="Прямоугольник 62"/>
          <p:cNvSpPr>
            <a:spLocks noChangeArrowheads="1"/>
          </p:cNvSpPr>
          <p:nvPr/>
        </p:nvSpPr>
        <p:spPr bwMode="auto">
          <a:xfrm>
            <a:off x="4214813" y="5715000"/>
            <a:ext cx="4714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600" b="1">
                <a:cs typeface="Arial" charset="0"/>
              </a:rPr>
              <a:t>Луч света, направленный перпендикулярно к границе двух сред, проходит из одной среды в другую без преломления.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500563" y="2714625"/>
            <a:ext cx="4143375" cy="3000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130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31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063" y="-315913"/>
            <a:ext cx="15770226" cy="799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9" grpId="0" autoUpdateAnimBg="0"/>
      <p:bldP spid="30" grpId="0" autoUpdateAnimBg="0"/>
      <p:bldP spid="31" grpId="0" autoUpdateAnimBg="0"/>
      <p:bldP spid="35" grpId="0" autoUpdateAnimBg="0"/>
      <p:bldP spid="36" grpId="0" autoUpdateAnimBg="0"/>
      <p:bldP spid="37" grpId="0" autoUpdateAnimBg="0"/>
      <p:bldP spid="38" grpId="0" autoUpdateAnimBg="0"/>
      <p:bldP spid="19" grpId="0"/>
      <p:bldP spid="21" grpId="0"/>
      <p:bldP spid="22" grpId="0"/>
      <p:bldP spid="5141" grpId="0"/>
      <p:bldP spid="26" grpId="0"/>
      <p:bldP spid="25" grpId="0" autoUpdateAnimBg="0"/>
      <p:bldP spid="33" grpId="0"/>
      <p:bldP spid="39" grpId="0"/>
      <p:bldP spid="42" grpId="0"/>
      <p:bldP spid="53" grpId="0" autoUpdateAnimBg="0"/>
      <p:bldP spid="58" grpId="0" autoUpdateAnimBg="0"/>
      <p:bldP spid="4129" grpId="0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рямоугольник 43"/>
          <p:cNvSpPr/>
          <p:nvPr/>
        </p:nvSpPr>
        <p:spPr>
          <a:xfrm>
            <a:off x="357188" y="1381125"/>
            <a:ext cx="3071812" cy="1357313"/>
          </a:xfrm>
          <a:prstGeom prst="rect">
            <a:avLst/>
          </a:prstGeom>
          <a:gradFill flip="none" rotWithShape="1">
            <a:gsLst>
              <a:gs pos="0">
                <a:srgbClr val="8BE1FF">
                  <a:tint val="66000"/>
                  <a:satMod val="160000"/>
                </a:srgbClr>
              </a:gs>
              <a:gs pos="50000">
                <a:srgbClr val="8BE1FF">
                  <a:tint val="44500"/>
                  <a:satMod val="160000"/>
                </a:srgbClr>
              </a:gs>
              <a:gs pos="100000">
                <a:srgbClr val="8BE1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500688" y="2751138"/>
            <a:ext cx="3071812" cy="1357312"/>
          </a:xfrm>
          <a:prstGeom prst="rect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24" name="Picture 2" descr="C:\Documents and Settings\Admin\Мои документы\Мои рисунки\СВЕТ\Рисунок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42"/>
          <a:stretch>
            <a:fillRect/>
          </a:stretch>
        </p:blipFill>
        <p:spPr bwMode="auto">
          <a:xfrm>
            <a:off x="7000875" y="2738438"/>
            <a:ext cx="15716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Прямоугольник 30"/>
          <p:cNvSpPr/>
          <p:nvPr/>
        </p:nvSpPr>
        <p:spPr>
          <a:xfrm>
            <a:off x="5500688" y="1381125"/>
            <a:ext cx="3071812" cy="1357313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10800000">
            <a:off x="642938" y="1381125"/>
            <a:ext cx="1214437" cy="1357313"/>
          </a:xfrm>
          <a:prstGeom prst="rtTriangle">
            <a:avLst/>
          </a:prstGeom>
          <a:solidFill>
            <a:srgbClr val="FFC5C5"/>
          </a:solidFill>
          <a:ln w="28575">
            <a:solidFill>
              <a:srgbClr val="FF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2738438"/>
            <a:ext cx="3071812" cy="1357312"/>
          </a:xfrm>
          <a:prstGeom prst="rect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H="1" flipV="1">
            <a:off x="1857375" y="2667000"/>
            <a:ext cx="428625" cy="1428750"/>
          </a:xfrm>
          <a:prstGeom prst="rtTriangle">
            <a:avLst/>
          </a:prstGeom>
          <a:solidFill>
            <a:srgbClr val="92D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534194" y="2702719"/>
            <a:ext cx="2644775" cy="1587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0" name="Прямоугольник 6"/>
          <p:cNvSpPr>
            <a:spLocks noChangeArrowheads="1"/>
          </p:cNvSpPr>
          <p:nvPr/>
        </p:nvSpPr>
        <p:spPr bwMode="auto">
          <a:xfrm>
            <a:off x="1571625" y="2738438"/>
            <a:ext cx="363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О</a:t>
            </a:r>
          </a:p>
        </p:txBody>
      </p:sp>
      <p:sp>
        <p:nvSpPr>
          <p:cNvPr id="5131" name="Прямоугольник 7"/>
          <p:cNvSpPr>
            <a:spLocks noChangeArrowheads="1"/>
          </p:cNvSpPr>
          <p:nvPr/>
        </p:nvSpPr>
        <p:spPr bwMode="auto">
          <a:xfrm>
            <a:off x="214313" y="1095375"/>
            <a:ext cx="500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 S    </a:t>
            </a:r>
            <a:endParaRPr lang="ru-RU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132" name="Прямоугольник 8"/>
          <p:cNvSpPr>
            <a:spLocks noChangeArrowheads="1"/>
          </p:cNvSpPr>
          <p:nvPr/>
        </p:nvSpPr>
        <p:spPr bwMode="auto">
          <a:xfrm>
            <a:off x="1714500" y="10826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</a:t>
            </a:r>
            <a:endParaRPr lang="ru-RU" b="1">
              <a:latin typeface="Calibri" pitchFamily="34" charset="0"/>
            </a:endParaRPr>
          </a:p>
        </p:txBody>
      </p:sp>
      <p:pic>
        <p:nvPicPr>
          <p:cNvPr id="5133" name="Picture 3" descr="C:\Documents and Settings\Admin\Мои документы\САЙТ UCOZ\Рисунок19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0" b="1064"/>
          <a:stretch>
            <a:fillRect/>
          </a:stretch>
        </p:blipFill>
        <p:spPr bwMode="auto">
          <a:xfrm rot="2816245">
            <a:off x="303213" y="1908175"/>
            <a:ext cx="18605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3" descr="C:\Documents and Settings\Admin\Мои документы\САЙТ UCOZ\Рисунок19б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1" b="8910"/>
          <a:stretch>
            <a:fillRect/>
          </a:stretch>
        </p:blipFill>
        <p:spPr bwMode="auto">
          <a:xfrm rot="4327837">
            <a:off x="1385888" y="3251200"/>
            <a:ext cx="1404938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5" name="Прямоугольник 24"/>
          <p:cNvSpPr>
            <a:spLocks noChangeArrowheads="1"/>
          </p:cNvSpPr>
          <p:nvPr/>
        </p:nvSpPr>
        <p:spPr bwMode="auto">
          <a:xfrm>
            <a:off x="1714500" y="2490788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cs typeface="Arial" charset="0"/>
              </a:rPr>
              <a:t>•</a:t>
            </a:r>
          </a:p>
        </p:txBody>
      </p:sp>
      <p:sp>
        <p:nvSpPr>
          <p:cNvPr id="5136" name="Прямоугольник 12"/>
          <p:cNvSpPr>
            <a:spLocks noChangeArrowheads="1"/>
          </p:cNvSpPr>
          <p:nvPr/>
        </p:nvSpPr>
        <p:spPr bwMode="auto">
          <a:xfrm>
            <a:off x="2224088" y="37973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Calibri" pitchFamily="34" charset="0"/>
              </a:rPr>
              <a:t>K</a:t>
            </a:r>
            <a:endParaRPr lang="ru-RU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137" name="Прямоугольник 13"/>
          <p:cNvSpPr>
            <a:spLocks noChangeArrowheads="1"/>
          </p:cNvSpPr>
          <p:nvPr/>
        </p:nvSpPr>
        <p:spPr bwMode="auto">
          <a:xfrm>
            <a:off x="1500188" y="1952625"/>
            <a:ext cx="32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b="1">
                <a:latin typeface="Calibri" pitchFamily="34" charset="0"/>
              </a:rPr>
              <a:t>α</a:t>
            </a:r>
            <a:endParaRPr lang="ru-RU" b="1">
              <a:latin typeface="Calibri" pitchFamily="34" charset="0"/>
            </a:endParaRPr>
          </a:p>
        </p:txBody>
      </p:sp>
      <p:sp>
        <p:nvSpPr>
          <p:cNvPr id="5138" name="Прямоугольник 14"/>
          <p:cNvSpPr>
            <a:spLocks noChangeArrowheads="1"/>
          </p:cNvSpPr>
          <p:nvPr/>
        </p:nvSpPr>
        <p:spPr bwMode="auto">
          <a:xfrm>
            <a:off x="1857375" y="3511550"/>
            <a:ext cx="292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b="1">
                <a:latin typeface="Calibri" pitchFamily="34" charset="0"/>
              </a:rPr>
              <a:t>γ</a:t>
            </a:r>
            <a:endParaRPr lang="ru-RU" b="1">
              <a:latin typeface="Calibri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57188" y="2738438"/>
            <a:ext cx="3071812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0" name="Прямоугольник 16"/>
          <p:cNvSpPr>
            <a:spLocks noChangeArrowheads="1"/>
          </p:cNvSpPr>
          <p:nvPr/>
        </p:nvSpPr>
        <p:spPr bwMode="auto">
          <a:xfrm>
            <a:off x="1500188" y="3797300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D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8" name="Прямоугольный треугольник 17"/>
          <p:cNvSpPr/>
          <p:nvPr/>
        </p:nvSpPr>
        <p:spPr>
          <a:xfrm rot="10800000">
            <a:off x="5786438" y="1393825"/>
            <a:ext cx="1214437" cy="1357313"/>
          </a:xfrm>
          <a:prstGeom prst="rtTriangle">
            <a:avLst/>
          </a:prstGeom>
          <a:solidFill>
            <a:srgbClr val="FFC5C5"/>
          </a:solidFill>
          <a:ln w="28575">
            <a:solidFill>
              <a:srgbClr val="FF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5680075" y="2716213"/>
            <a:ext cx="2643187" cy="1588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3" name="Прямоугольник 21"/>
          <p:cNvSpPr>
            <a:spLocks noChangeArrowheads="1"/>
          </p:cNvSpPr>
          <p:nvPr/>
        </p:nvSpPr>
        <p:spPr bwMode="auto">
          <a:xfrm>
            <a:off x="6715125" y="2751138"/>
            <a:ext cx="363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О</a:t>
            </a:r>
          </a:p>
        </p:txBody>
      </p:sp>
      <p:sp>
        <p:nvSpPr>
          <p:cNvPr id="5144" name="Прямоугольник 22"/>
          <p:cNvSpPr>
            <a:spLocks noChangeArrowheads="1"/>
          </p:cNvSpPr>
          <p:nvPr/>
        </p:nvSpPr>
        <p:spPr bwMode="auto">
          <a:xfrm>
            <a:off x="5357813" y="1108075"/>
            <a:ext cx="500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 S    </a:t>
            </a:r>
            <a:endParaRPr lang="ru-RU" b="1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145" name="Прямоугольник 23"/>
          <p:cNvSpPr>
            <a:spLocks noChangeArrowheads="1"/>
          </p:cNvSpPr>
          <p:nvPr/>
        </p:nvSpPr>
        <p:spPr bwMode="auto">
          <a:xfrm>
            <a:off x="6858000" y="10953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C</a:t>
            </a:r>
            <a:endParaRPr lang="ru-RU" b="1">
              <a:latin typeface="Calibri" pitchFamily="34" charset="0"/>
            </a:endParaRPr>
          </a:p>
        </p:txBody>
      </p:sp>
      <p:pic>
        <p:nvPicPr>
          <p:cNvPr id="5146" name="Picture 3" descr="C:\Documents and Settings\Admin\Мои документы\САЙТ UCOZ\Рисунок19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0" b="1064"/>
          <a:stretch>
            <a:fillRect/>
          </a:stretch>
        </p:blipFill>
        <p:spPr bwMode="auto">
          <a:xfrm rot="2816245">
            <a:off x="5446713" y="1920875"/>
            <a:ext cx="18605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47" name="Picture 3" descr="C:\Documents and Settings\Admin\Мои документы\САЙТ UCOZ\Рисунок19б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1" b="8910"/>
          <a:stretch>
            <a:fillRect/>
          </a:stretch>
        </p:blipFill>
        <p:spPr bwMode="auto">
          <a:xfrm rot="1483692">
            <a:off x="6910388" y="2946400"/>
            <a:ext cx="173990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8" name="Прямоугольник 24"/>
          <p:cNvSpPr>
            <a:spLocks noChangeArrowheads="1"/>
          </p:cNvSpPr>
          <p:nvPr/>
        </p:nvSpPr>
        <p:spPr bwMode="auto">
          <a:xfrm>
            <a:off x="6858000" y="2503488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cs typeface="Arial" charset="0"/>
              </a:rPr>
              <a:t>•</a:t>
            </a:r>
          </a:p>
        </p:txBody>
      </p:sp>
      <p:sp>
        <p:nvSpPr>
          <p:cNvPr id="5149" name="Прямоугольник 27"/>
          <p:cNvSpPr>
            <a:spLocks noChangeArrowheads="1"/>
          </p:cNvSpPr>
          <p:nvPr/>
        </p:nvSpPr>
        <p:spPr bwMode="auto">
          <a:xfrm>
            <a:off x="6643688" y="1965325"/>
            <a:ext cx="32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b="1">
                <a:latin typeface="Calibri" pitchFamily="34" charset="0"/>
              </a:rPr>
              <a:t>α</a:t>
            </a:r>
            <a:endParaRPr lang="ru-RU" b="1">
              <a:latin typeface="Calibri" pitchFamily="34" charset="0"/>
            </a:endParaRPr>
          </a:p>
        </p:txBody>
      </p:sp>
      <p:sp>
        <p:nvSpPr>
          <p:cNvPr id="5150" name="Прямоугольник 28"/>
          <p:cNvSpPr>
            <a:spLocks noChangeArrowheads="1"/>
          </p:cNvSpPr>
          <p:nvPr/>
        </p:nvSpPr>
        <p:spPr bwMode="auto">
          <a:xfrm>
            <a:off x="7215188" y="3167063"/>
            <a:ext cx="292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b="1">
                <a:latin typeface="Calibri" pitchFamily="34" charset="0"/>
              </a:rPr>
              <a:t>γ</a:t>
            </a:r>
            <a:endParaRPr lang="ru-RU" b="1">
              <a:latin typeface="Calibri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500688" y="2751138"/>
            <a:ext cx="3071812" cy="15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52" name="Прямоугольник 31"/>
          <p:cNvSpPr>
            <a:spLocks noChangeArrowheads="1"/>
          </p:cNvSpPr>
          <p:nvPr/>
        </p:nvSpPr>
        <p:spPr bwMode="auto">
          <a:xfrm>
            <a:off x="2571750" y="2381250"/>
            <a:ext cx="8572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 b="1">
                <a:cs typeface="Arial" charset="0"/>
              </a:rPr>
              <a:t>Воздух</a:t>
            </a:r>
          </a:p>
          <a:p>
            <a:pPr algn="ctr"/>
            <a:endParaRPr lang="ru-RU" sz="1400" b="1">
              <a:cs typeface="Arial" charset="0"/>
            </a:endParaRPr>
          </a:p>
          <a:p>
            <a:pPr algn="ctr"/>
            <a:r>
              <a:rPr lang="ru-RU" sz="1400" b="1">
                <a:cs typeface="Arial" charset="0"/>
              </a:rPr>
              <a:t>Вода</a:t>
            </a:r>
          </a:p>
        </p:txBody>
      </p:sp>
      <p:sp>
        <p:nvSpPr>
          <p:cNvPr id="5153" name="Прямоугольник 32"/>
          <p:cNvSpPr>
            <a:spLocks noChangeArrowheads="1"/>
          </p:cNvSpPr>
          <p:nvPr/>
        </p:nvSpPr>
        <p:spPr bwMode="auto">
          <a:xfrm>
            <a:off x="7715250" y="2381250"/>
            <a:ext cx="8572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 b="1">
                <a:cs typeface="Arial" charset="0"/>
              </a:rPr>
              <a:t>Стекло</a:t>
            </a:r>
          </a:p>
          <a:p>
            <a:pPr algn="ctr"/>
            <a:endParaRPr lang="ru-RU" sz="1400" b="1">
              <a:cs typeface="Arial" charset="0"/>
            </a:endParaRPr>
          </a:p>
          <a:p>
            <a:pPr algn="ctr"/>
            <a:r>
              <a:rPr lang="ru-RU" sz="1400" b="1">
                <a:cs typeface="Arial" charset="0"/>
              </a:rPr>
              <a:t>Вода</a:t>
            </a: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1733550" y="836613"/>
            <a:ext cx="6910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cs typeface="Arial" charset="0"/>
              </a:rPr>
              <a:t>Рассмотрите внимательно рисунки. Сделайте вывод.</a:t>
            </a: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0" y="4283075"/>
            <a:ext cx="4000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400" b="1">
                <a:cs typeface="Arial" charset="0"/>
              </a:rPr>
              <a:t>При переходе светового луча из среды менее оптически плотной в среду более оптически плотную преломленный луч отклоняется ближе к перпендикуляру, проведенному к точке падения, от своего прямолинейного распространения.</a:t>
            </a: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5072063" y="4283075"/>
            <a:ext cx="4000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400" b="1">
                <a:cs typeface="Arial" charset="0"/>
              </a:rPr>
              <a:t>При переходе светового луча из среды более оптически плотной в среду менее оптически плотную преломленный луч отклоняется ближе к границе раздела двух сред, от своего прямолинейного распространения.</a:t>
            </a: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0" y="5738813"/>
            <a:ext cx="38576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C00000"/>
                </a:solidFill>
                <a:cs typeface="Arial" charset="0"/>
              </a:rPr>
              <a:t>Угол паления всегда больше угла преломления </a:t>
            </a:r>
            <a:r>
              <a:rPr lang="ru-RU" b="1">
                <a:solidFill>
                  <a:srgbClr val="0000FF"/>
                </a:solidFill>
                <a:cs typeface="Arial" charset="0"/>
              </a:rPr>
              <a:t>(</a:t>
            </a:r>
            <a:r>
              <a:rPr lang="el-GR" b="1">
                <a:solidFill>
                  <a:srgbClr val="0000FF"/>
                </a:solidFill>
                <a:cs typeface="Arial" charset="0"/>
              </a:rPr>
              <a:t>α</a:t>
            </a:r>
            <a:r>
              <a:rPr lang="ru-RU" b="1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b="1">
                <a:solidFill>
                  <a:srgbClr val="0000FF"/>
                </a:solidFill>
                <a:cs typeface="Arial" charset="0"/>
              </a:rPr>
              <a:t>&gt; </a:t>
            </a:r>
            <a:r>
              <a:rPr lang="el-GR" b="1">
                <a:solidFill>
                  <a:srgbClr val="0000FF"/>
                </a:solidFill>
                <a:cs typeface="Arial" charset="0"/>
              </a:rPr>
              <a:t>γ</a:t>
            </a:r>
            <a:r>
              <a:rPr lang="en-US" b="1">
                <a:solidFill>
                  <a:srgbClr val="0000FF"/>
                </a:solidFill>
                <a:cs typeface="Arial" charset="0"/>
              </a:rPr>
              <a:t>)</a:t>
            </a:r>
            <a:r>
              <a:rPr lang="ru-RU" sz="1600" b="1">
                <a:solidFill>
                  <a:srgbClr val="C00000"/>
                </a:solidFill>
                <a:cs typeface="Arial" charset="0"/>
              </a:rPr>
              <a:t>.</a:t>
            </a: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5143500" y="5765800"/>
            <a:ext cx="385762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C00000"/>
                </a:solidFill>
                <a:cs typeface="Arial" charset="0"/>
              </a:rPr>
              <a:t>Угол падения всегда меньше угла преломления </a:t>
            </a:r>
            <a:r>
              <a:rPr lang="ru-RU" b="1">
                <a:solidFill>
                  <a:srgbClr val="0000FF"/>
                </a:solidFill>
                <a:cs typeface="Arial" charset="0"/>
              </a:rPr>
              <a:t>(</a:t>
            </a:r>
            <a:r>
              <a:rPr lang="el-GR" b="1">
                <a:solidFill>
                  <a:srgbClr val="0000FF"/>
                </a:solidFill>
                <a:cs typeface="Arial" charset="0"/>
              </a:rPr>
              <a:t>α</a:t>
            </a:r>
            <a:r>
              <a:rPr lang="en-US" b="1">
                <a:solidFill>
                  <a:srgbClr val="0000FF"/>
                </a:solidFill>
                <a:cs typeface="Arial" charset="0"/>
              </a:rPr>
              <a:t> &lt; </a:t>
            </a:r>
            <a:r>
              <a:rPr lang="el-GR" b="1">
                <a:solidFill>
                  <a:srgbClr val="0000FF"/>
                </a:solidFill>
                <a:cs typeface="Arial" charset="0"/>
              </a:rPr>
              <a:t>γ</a:t>
            </a:r>
            <a:r>
              <a:rPr lang="en-US" b="1">
                <a:solidFill>
                  <a:srgbClr val="0000FF"/>
                </a:solidFill>
                <a:cs typeface="Arial" charset="0"/>
              </a:rPr>
              <a:t>)</a:t>
            </a:r>
            <a:r>
              <a:rPr lang="ru-RU" sz="1600" b="1">
                <a:solidFill>
                  <a:srgbClr val="C00000"/>
                </a:solidFill>
                <a:cs typeface="Arial" charset="0"/>
              </a:rPr>
              <a:t>.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1821656" y="2774157"/>
            <a:ext cx="1000125" cy="9286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6200000" flipH="1">
            <a:off x="6965156" y="2774157"/>
            <a:ext cx="1000125" cy="9286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61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62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063" y="-315913"/>
            <a:ext cx="15770226" cy="799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692150"/>
            <a:ext cx="9144000" cy="616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7" name="Rectangle 32"/>
          <p:cNvSpPr>
            <a:spLocks noChangeArrowheads="1"/>
          </p:cNvSpPr>
          <p:nvPr/>
        </p:nvSpPr>
        <p:spPr bwMode="auto">
          <a:xfrm rot="10800000">
            <a:off x="2214563" y="5205413"/>
            <a:ext cx="352425" cy="357187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50000">
                <a:srgbClr val="CC9900"/>
              </a:gs>
              <a:gs pos="100000">
                <a:srgbClr val="80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6148" name="Picture 5" descr="C:\Documents and Settings\Admin\Мои документы\Мои рисунки\СВЕТ\Рисунок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1477963"/>
            <a:ext cx="3870325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C:\Documents and Settings\Admin\Мои документы\Мои рисунки\СВЕТ\Рисунок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847725"/>
            <a:ext cx="268287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" descr="Подставк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5518150"/>
            <a:ext cx="27876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C:\Documents and Settings\Admin\Мои документы\Мои рисунки\СВЕТ\Рисунок7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347788"/>
            <a:ext cx="1895475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2" descr="C:\Documents and Settings\Admin\Мои документы\Мои рисунки\СВЕТ\Рисунок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29039">
            <a:off x="679450" y="1397000"/>
            <a:ext cx="29368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760413" y="1506538"/>
            <a:ext cx="3825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FF00"/>
                </a:solidFill>
                <a:latin typeface="Calibri" pitchFamily="34" charset="0"/>
              </a:rPr>
              <a:t>•</a:t>
            </a:r>
          </a:p>
        </p:txBody>
      </p:sp>
      <p:pic>
        <p:nvPicPr>
          <p:cNvPr id="2050" name="Picture 2" descr="C:\Users\Директор\Pictures\МОИ РИСУНКИ ПОФИЗИКЕ\Электризация\Си3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3419475"/>
            <a:ext cx="1000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1643063" y="4133850"/>
            <a:ext cx="1857375" cy="428625"/>
          </a:xfrm>
          <a:prstGeom prst="line">
            <a:avLst/>
          </a:prstGeom>
          <a:ln w="57150">
            <a:solidFill>
              <a:srgbClr val="FFFF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Блок-схема: задержка 38"/>
          <p:cNvSpPr/>
          <p:nvPr/>
        </p:nvSpPr>
        <p:spPr>
          <a:xfrm rot="16200000">
            <a:off x="1964531" y="3526632"/>
            <a:ext cx="142875" cy="71438"/>
          </a:xfrm>
          <a:prstGeom prst="flowChartDelay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Блок-схема: задержка 39"/>
          <p:cNvSpPr/>
          <p:nvPr/>
        </p:nvSpPr>
        <p:spPr>
          <a:xfrm rot="16200000">
            <a:off x="2607469" y="3526632"/>
            <a:ext cx="142875" cy="71437"/>
          </a:xfrm>
          <a:prstGeom prst="flowChartDelay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16200000" flipV="1">
            <a:off x="2393156" y="3455194"/>
            <a:ext cx="1357313" cy="1285875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9" name="Picture 6" descr="C:\Documents and Settings\Admin\Мои документы\Мои рисунки\СВЕТ\Рисунок1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2"/>
          <a:stretch>
            <a:fillRect/>
          </a:stretch>
        </p:blipFill>
        <p:spPr bwMode="auto">
          <a:xfrm>
            <a:off x="6143625" y="1633538"/>
            <a:ext cx="2376488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1" name="Прямая соединительная линия 70"/>
          <p:cNvCxnSpPr/>
          <p:nvPr/>
        </p:nvCxnSpPr>
        <p:spPr>
          <a:xfrm rot="10800000" flipV="1">
            <a:off x="2214563" y="2490788"/>
            <a:ext cx="5143500" cy="121443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61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2" name="Рисунок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063" y="-315913"/>
            <a:ext cx="15770226" cy="799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692150"/>
            <a:ext cx="9144000" cy="616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1" name="Rectangle 32"/>
          <p:cNvSpPr>
            <a:spLocks noChangeArrowheads="1"/>
          </p:cNvSpPr>
          <p:nvPr/>
        </p:nvSpPr>
        <p:spPr bwMode="auto">
          <a:xfrm rot="10800000">
            <a:off x="2214563" y="5235575"/>
            <a:ext cx="352425" cy="357188"/>
          </a:xfrm>
          <a:prstGeom prst="rect">
            <a:avLst/>
          </a:prstGeom>
          <a:gradFill rotWithShape="1">
            <a:gsLst>
              <a:gs pos="0">
                <a:srgbClr val="800000"/>
              </a:gs>
              <a:gs pos="50000">
                <a:srgbClr val="CC9900"/>
              </a:gs>
              <a:gs pos="100000">
                <a:srgbClr val="80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172" name="Picture 5" descr="C:\Documents and Settings\Admin\Мои документы\Мои рисунки\СВЕТ\Рисунок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1508125"/>
            <a:ext cx="3870325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Подставк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5484813"/>
            <a:ext cx="27860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 descr="C:\Documents and Settings\Admin\Мои документы\Мои рисунки\СВЕТ\Рисунок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377950"/>
            <a:ext cx="1895475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 descr="C:\Documents and Settings\Admin\Мои документы\Мои рисунки\СВЕТ\Рисунок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78628">
            <a:off x="252413" y="1673225"/>
            <a:ext cx="1895475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C:\Documents and Settings\Admin\Мои документы\Мои рисунки\СВЕТ\Рисунок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53">
            <a:off x="700088" y="1198563"/>
            <a:ext cx="1895475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9"/>
          <p:cNvSpPr>
            <a:spLocks noChangeArrowheads="1"/>
          </p:cNvSpPr>
          <p:nvPr/>
        </p:nvSpPr>
        <p:spPr bwMode="auto">
          <a:xfrm>
            <a:off x="4429125" y="3857625"/>
            <a:ext cx="4572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FFC000"/>
                </a:solidFill>
                <a:latin typeface="Calibri" pitchFamily="34" charset="0"/>
              </a:rPr>
              <a:t>  Передвигая осветитель по краю диска, можно менять угол падения луча и каждый раз отмечать соответствующий ему угол преломления. </a:t>
            </a:r>
            <a:endParaRPr lang="ru-RU" sz="1600">
              <a:solidFill>
                <a:srgbClr val="FFC000"/>
              </a:solidFill>
              <a:latin typeface="Calibri" pitchFamily="34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4429125" y="4929188"/>
            <a:ext cx="4572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  Во всех случаях угол падения больше угла преломления луча. При этом лучи преломленный и падающий лежат в одной плоскости с перпендикуляром, проведённым к границе раздела двух сред (воздух - стекло) в точке падения луча.</a:t>
            </a:r>
            <a:r>
              <a:rPr lang="ru-RU" b="1" i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179" name="Picture 2" descr="C:\Documents and Settings\Admin\Мои документы\Мои рисунки\СВЕТ\Рисунок1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3449638"/>
            <a:ext cx="10064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Блок-схема: задержка 39"/>
          <p:cNvSpPr/>
          <p:nvPr/>
        </p:nvSpPr>
        <p:spPr>
          <a:xfrm rot="16200000">
            <a:off x="2750344" y="3628232"/>
            <a:ext cx="142875" cy="71437"/>
          </a:xfrm>
          <a:prstGeom prst="flowChartDelay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39" name="Блок-схема: задержка 38"/>
          <p:cNvSpPr/>
          <p:nvPr/>
        </p:nvSpPr>
        <p:spPr>
          <a:xfrm rot="16200000">
            <a:off x="1821656" y="3628232"/>
            <a:ext cx="142875" cy="71438"/>
          </a:xfrm>
          <a:prstGeom prst="flowChartDelay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V="1">
            <a:off x="2357438" y="3449638"/>
            <a:ext cx="1357312" cy="135731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2035970" y="3771106"/>
            <a:ext cx="1643062" cy="100012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V="1">
            <a:off x="1714500" y="4092576"/>
            <a:ext cx="1857375" cy="5715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V="1">
            <a:off x="1464470" y="4342606"/>
            <a:ext cx="1928812" cy="14287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22" name="Picture 2" descr="C:\Documents and Settings\Admin\Мои документы\Мои рисунки\СВЕТ\Рисунок15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94"/>
          <a:stretch>
            <a:fillRect/>
          </a:stretch>
        </p:blipFill>
        <p:spPr bwMode="auto">
          <a:xfrm rot="-566625">
            <a:off x="1492250" y="692150"/>
            <a:ext cx="103028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1251744" y="2340769"/>
            <a:ext cx="1928813" cy="28892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 rot="21031404">
            <a:off x="1938338" y="1323975"/>
            <a:ext cx="220662" cy="17938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  <a:shade val="30000"/>
                  <a:satMod val="115000"/>
                </a:schemeClr>
              </a:gs>
              <a:gs pos="50000">
                <a:schemeClr val="accent6">
                  <a:lumMod val="50000"/>
                  <a:shade val="67500"/>
                  <a:satMod val="115000"/>
                </a:schemeClr>
              </a:gs>
              <a:gs pos="100000">
                <a:schemeClr val="accent6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89" name="Прямоугольник 49"/>
          <p:cNvSpPr>
            <a:spLocks noChangeArrowheads="1"/>
          </p:cNvSpPr>
          <p:nvPr/>
        </p:nvSpPr>
        <p:spPr bwMode="auto">
          <a:xfrm>
            <a:off x="2214563" y="765175"/>
            <a:ext cx="4857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b="1">
                <a:solidFill>
                  <a:schemeClr val="bg1"/>
                </a:solidFill>
                <a:cs typeface="Arial" charset="0"/>
              </a:rPr>
              <a:t>Световой луч переходит из воздуха в стекло.</a:t>
            </a:r>
          </a:p>
        </p:txBody>
      </p: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4357688" y="1643063"/>
            <a:ext cx="4572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rgbClr val="FFC000"/>
                </a:solidFill>
                <a:cs typeface="Arial" charset="0"/>
              </a:rPr>
              <a:t>  Падающий луч, луч преломленный и перпендикуляр, проведенный к границе раздела двух сред в точке падения луча, лежат в одной плоскости. </a:t>
            </a:r>
            <a:endParaRPr lang="ru-RU" sz="160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>
            <a:off x="4357688" y="28575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600" b="1">
                <a:solidFill>
                  <a:schemeClr val="bg1"/>
                </a:solidFill>
                <a:cs typeface="Arial" charset="0"/>
              </a:rPr>
              <a:t>  Отношение синуса угла падения к синусу угла преломления является постоянной величиной для данных двух сред. </a:t>
            </a:r>
          </a:p>
        </p:txBody>
      </p: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>
            <a:off x="3035300" y="1103313"/>
            <a:ext cx="585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Преломление света происходит по следующему закону:</a:t>
            </a:r>
          </a:p>
        </p:txBody>
      </p:sp>
      <p:pic>
        <p:nvPicPr>
          <p:cNvPr id="7193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49" grpId="0" animBg="1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692150"/>
            <a:ext cx="9144000" cy="616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2000250" y="2286000"/>
            <a:ext cx="5715000" cy="4143375"/>
          </a:xfrm>
          <a:prstGeom prst="rect">
            <a:avLst/>
          </a:prstGeom>
          <a:solidFill>
            <a:srgbClr val="47C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b="1">
              <a:cs typeface="Arial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214313" y="642938"/>
            <a:ext cx="4257675" cy="79692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bg1"/>
                </a:solidFill>
                <a:latin typeface="Arial" charset="0"/>
                <a:cs typeface="Arial" charset="0"/>
              </a:rPr>
              <a:t>Построить ход луча света.</a:t>
            </a:r>
          </a:p>
        </p:txBody>
      </p:sp>
      <p:sp>
        <p:nvSpPr>
          <p:cNvPr id="8197" name="AutoShape 8"/>
          <p:cNvSpPr>
            <a:spLocks noChangeArrowheads="1"/>
          </p:cNvSpPr>
          <p:nvPr/>
        </p:nvSpPr>
        <p:spPr bwMode="auto">
          <a:xfrm>
            <a:off x="2895600" y="2514600"/>
            <a:ext cx="3771900" cy="342741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8080FF"/>
              </a:gs>
              <a:gs pos="50000">
                <a:srgbClr val="B3B3FF"/>
              </a:gs>
              <a:gs pos="100000">
                <a:srgbClr val="DADAFF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198" name="Line 9"/>
          <p:cNvSpPr>
            <a:spLocks noChangeShapeType="1"/>
          </p:cNvSpPr>
          <p:nvPr/>
        </p:nvSpPr>
        <p:spPr bwMode="auto">
          <a:xfrm>
            <a:off x="2214563" y="5000625"/>
            <a:ext cx="1136650" cy="147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665413" y="4803775"/>
            <a:ext cx="1257300" cy="685800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3351213" y="4786313"/>
            <a:ext cx="2720975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5500688" y="4384675"/>
            <a:ext cx="1257300" cy="687388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6000750" y="4357688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Text Box 15"/>
          <p:cNvSpPr txBox="1">
            <a:spLocks noChangeArrowheads="1"/>
          </p:cNvSpPr>
          <p:nvPr/>
        </p:nvSpPr>
        <p:spPr bwMode="auto">
          <a:xfrm>
            <a:off x="2971800" y="2667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080808"/>
                </a:solidFill>
                <a:latin typeface="Calibri" pitchFamily="34" charset="0"/>
              </a:rPr>
              <a:t>Вода</a:t>
            </a:r>
          </a:p>
        </p:txBody>
      </p:sp>
      <p:sp>
        <p:nvSpPr>
          <p:cNvPr id="8204" name="Text Box 18"/>
          <p:cNvSpPr txBox="1">
            <a:spLocks noChangeArrowheads="1"/>
          </p:cNvSpPr>
          <p:nvPr/>
        </p:nvSpPr>
        <p:spPr bwMode="auto">
          <a:xfrm>
            <a:off x="4357688" y="3571875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b="1">
                <a:solidFill>
                  <a:srgbClr val="080808"/>
                </a:solidFill>
                <a:cs typeface="Arial" charset="0"/>
              </a:rPr>
              <a:t>Воздух</a:t>
            </a:r>
          </a:p>
        </p:txBody>
      </p:sp>
      <p:sp>
        <p:nvSpPr>
          <p:cNvPr id="17" name="Прямоугольник 16"/>
          <p:cNvSpPr/>
          <p:nvPr/>
        </p:nvSpPr>
        <p:spPr>
          <a:xfrm flipH="1">
            <a:off x="7715250" y="2071688"/>
            <a:ext cx="142875" cy="457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flipH="1">
            <a:off x="1928813" y="2071688"/>
            <a:ext cx="142875" cy="457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000250" y="6215063"/>
            <a:ext cx="5786438" cy="2714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6572250"/>
            <a:ext cx="9144000" cy="29527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209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063" y="-315913"/>
            <a:ext cx="15770226" cy="799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/>
      <p:bldP spid="5131" grpId="0" animBg="1"/>
      <p:bldP spid="5132" grpId="0" animBg="1"/>
      <p:bldP spid="51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71500"/>
            <a:ext cx="9144000" cy="6286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9219" name="Picture 4" descr="C:\Documents and Settings\Admin\Мои документы\Мои рисунки\СВЕТ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167">
            <a:off x="6224588" y="869950"/>
            <a:ext cx="32385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14500" y="2500313"/>
            <a:ext cx="5357813" cy="3000375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14500" y="5500688"/>
            <a:ext cx="5357813" cy="571500"/>
          </a:xfrm>
          <a:prstGeom prst="rect">
            <a:avLst/>
          </a:prstGeom>
          <a:solidFill>
            <a:srgbClr val="7DB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00188" y="1928813"/>
            <a:ext cx="285750" cy="4714875"/>
          </a:xfrm>
          <a:prstGeom prst="rect">
            <a:avLst/>
          </a:prstGeom>
          <a:solidFill>
            <a:srgbClr val="7DB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72313" y="1928813"/>
            <a:ext cx="285750" cy="4714875"/>
          </a:xfrm>
          <a:prstGeom prst="rect">
            <a:avLst/>
          </a:prstGeom>
          <a:solidFill>
            <a:srgbClr val="7DB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149225" y="846138"/>
            <a:ext cx="4257675" cy="7969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Построить ход луча света.</a:t>
            </a:r>
          </a:p>
        </p:txBody>
      </p:sp>
      <p:pic>
        <p:nvPicPr>
          <p:cNvPr id="13" name="Picture 4" descr="C:\Documents and Settings\Admin\Мои документы\Мои рисунки\СВЕТ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4835">
            <a:off x="4614863" y="2220913"/>
            <a:ext cx="32385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C:\Documents and Settings\Admin\Мои документы\Мои рисунки\СВЕТ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3936">
            <a:off x="3713163" y="5449888"/>
            <a:ext cx="2762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 rot="5400000">
            <a:off x="4500563" y="2571750"/>
            <a:ext cx="2287588" cy="158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463925" y="5464175"/>
            <a:ext cx="928688" cy="158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9" name="Прямоугольник 20"/>
          <p:cNvSpPr>
            <a:spLocks noChangeArrowheads="1"/>
          </p:cNvSpPr>
          <p:nvPr/>
        </p:nvSpPr>
        <p:spPr bwMode="auto">
          <a:xfrm>
            <a:off x="1928813" y="1643063"/>
            <a:ext cx="45720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>
                <a:cs typeface="Arial" charset="0"/>
              </a:rPr>
              <a:t>Воздух</a:t>
            </a:r>
          </a:p>
          <a:p>
            <a:endParaRPr lang="ru-RU" b="1">
              <a:cs typeface="Arial" charset="0"/>
            </a:endParaRPr>
          </a:p>
          <a:p>
            <a:endParaRPr lang="ru-RU" b="1">
              <a:cs typeface="Arial" charset="0"/>
            </a:endParaRPr>
          </a:p>
          <a:p>
            <a:endParaRPr lang="ru-RU" b="1">
              <a:cs typeface="Arial" charset="0"/>
            </a:endParaRPr>
          </a:p>
          <a:p>
            <a:endParaRPr lang="ru-RU" b="1">
              <a:cs typeface="Arial" charset="0"/>
            </a:endParaRPr>
          </a:p>
          <a:p>
            <a:endParaRPr lang="ru-RU" b="1">
              <a:cs typeface="Arial" charset="0"/>
            </a:endParaRPr>
          </a:p>
          <a:p>
            <a:endParaRPr lang="ru-RU" b="1">
              <a:cs typeface="Arial" charset="0"/>
            </a:endParaRPr>
          </a:p>
          <a:p>
            <a:endParaRPr lang="ru-RU" b="1">
              <a:cs typeface="Arial" charset="0"/>
            </a:endParaRPr>
          </a:p>
          <a:p>
            <a:r>
              <a:rPr lang="ru-RU" b="1">
                <a:cs typeface="Arial" charset="0"/>
              </a:rPr>
              <a:t>Вода</a:t>
            </a:r>
          </a:p>
          <a:p>
            <a:endParaRPr lang="ru-RU" b="1">
              <a:cs typeface="Arial" charset="0"/>
            </a:endParaRPr>
          </a:p>
          <a:p>
            <a:endParaRPr lang="ru-RU" b="1">
              <a:cs typeface="Arial" charset="0"/>
            </a:endParaRPr>
          </a:p>
          <a:p>
            <a:endParaRPr lang="ru-RU" b="1">
              <a:cs typeface="Arial" charset="0"/>
            </a:endParaRPr>
          </a:p>
          <a:p>
            <a:endParaRPr lang="ru-RU" b="1">
              <a:cs typeface="Arial" charset="0"/>
            </a:endParaRPr>
          </a:p>
          <a:p>
            <a:endParaRPr lang="ru-RU" b="1">
              <a:cs typeface="Arial" charset="0"/>
            </a:endParaRPr>
          </a:p>
          <a:p>
            <a:r>
              <a:rPr lang="ru-RU" b="1">
                <a:cs typeface="Arial" charset="0"/>
              </a:rPr>
              <a:t>Стекло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3322638" y="6035675"/>
            <a:ext cx="928688" cy="158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4" descr="C:\Documents and Settings\Admin\Мои документы\Мои рисунки\СВЕТ\Рисунок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0167">
            <a:off x="3089275" y="5803900"/>
            <a:ext cx="3492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233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4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063" y="-315913"/>
            <a:ext cx="15770226" cy="799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49275"/>
            <a:ext cx="9144000" cy="63087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43" name="Picture 4" descr="C:\Documents and Settings\Admin\Мои документы\Мои рисунки\СВЕТ\Рисунок1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97809">
            <a:off x="6923088" y="4149725"/>
            <a:ext cx="2984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6643688"/>
            <a:ext cx="9144000" cy="2143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34950" y="765175"/>
            <a:ext cx="5992813" cy="79692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Построить ход лучей света А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,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B,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C, D</a:t>
            </a:r>
            <a:r>
              <a:rPr lang="ru-RU" sz="24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.</a:t>
            </a:r>
          </a:p>
        </p:txBody>
      </p:sp>
      <p:pic>
        <p:nvPicPr>
          <p:cNvPr id="10246" name="Picture 4" descr="C:\Documents and Settings\Admin\Мои документы\Мои рисунки\СВЕТ\Рисунок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05851">
            <a:off x="6810376" y="1095375"/>
            <a:ext cx="32385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Прямоугольник 8"/>
          <p:cNvSpPr>
            <a:spLocks noChangeArrowheads="1"/>
          </p:cNvSpPr>
          <p:nvPr/>
        </p:nvSpPr>
        <p:spPr bwMode="auto">
          <a:xfrm>
            <a:off x="7858125" y="1428750"/>
            <a:ext cx="4651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10248" name="Прямоугольник 10"/>
          <p:cNvSpPr>
            <a:spLocks noChangeArrowheads="1"/>
          </p:cNvSpPr>
          <p:nvPr/>
        </p:nvSpPr>
        <p:spPr bwMode="auto">
          <a:xfrm>
            <a:off x="7929563" y="5786438"/>
            <a:ext cx="547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3600" b="1">
                <a:solidFill>
                  <a:srgbClr val="FFFF00"/>
                </a:solidFill>
                <a:latin typeface="Calibri" pitchFamily="34" charset="0"/>
              </a:rPr>
              <a:t>B</a:t>
            </a:r>
            <a:endParaRPr lang="ru-RU" sz="3600" b="1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10249" name="Прямоугольник 11"/>
          <p:cNvSpPr>
            <a:spLocks noChangeArrowheads="1"/>
          </p:cNvSpPr>
          <p:nvPr/>
        </p:nvSpPr>
        <p:spPr bwMode="auto">
          <a:xfrm>
            <a:off x="1000125" y="4000500"/>
            <a:ext cx="428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66FF33"/>
                </a:solidFill>
                <a:latin typeface="Calibri" pitchFamily="34" charset="0"/>
              </a:rPr>
              <a:t>C</a:t>
            </a:r>
            <a:endParaRPr lang="ru-RU" sz="3600" b="1">
              <a:solidFill>
                <a:srgbClr val="66FF33"/>
              </a:solidFill>
              <a:latin typeface="Calibri" pitchFamily="34" charset="0"/>
            </a:endParaRPr>
          </a:p>
        </p:txBody>
      </p:sp>
      <p:pic>
        <p:nvPicPr>
          <p:cNvPr id="10250" name="Picture 2" descr="C:\Documents and Settings\Admin\Мои документы\Мои рисунки\СВЕТ\Рисунок1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952660">
            <a:off x="2263775" y="4043363"/>
            <a:ext cx="298450" cy="250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3" descr="C:\Documents and Settings\Admin\Мои документы\Мои рисунки\СВЕТ\Рисунок19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507292">
            <a:off x="2043113" y="2952750"/>
            <a:ext cx="323850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Прямоугольник 15"/>
          <p:cNvSpPr>
            <a:spLocks noChangeArrowheads="1"/>
          </p:cNvSpPr>
          <p:nvPr/>
        </p:nvSpPr>
        <p:spPr bwMode="auto">
          <a:xfrm>
            <a:off x="1285875" y="5929313"/>
            <a:ext cx="476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47CFFF"/>
                </a:solidFill>
                <a:latin typeface="Calibri" pitchFamily="34" charset="0"/>
              </a:rPr>
              <a:t>D</a:t>
            </a:r>
            <a:endParaRPr lang="ru-RU" sz="3600" b="1">
              <a:solidFill>
                <a:srgbClr val="47CFFF"/>
              </a:solidFill>
              <a:latin typeface="Calibri" pitchFamily="34" charset="0"/>
            </a:endParaRPr>
          </a:p>
        </p:txBody>
      </p:sp>
      <p:sp>
        <p:nvSpPr>
          <p:cNvPr id="3" name="Блок-схема: подготовка 2"/>
          <p:cNvSpPr/>
          <p:nvPr/>
        </p:nvSpPr>
        <p:spPr>
          <a:xfrm>
            <a:off x="2714625" y="1785938"/>
            <a:ext cx="3929063" cy="4857750"/>
          </a:xfrm>
          <a:prstGeom prst="flowChartPreparation">
            <a:avLst/>
          </a:prstGeom>
          <a:gradFill flip="none" rotWithShape="1">
            <a:gsLst>
              <a:gs pos="0">
                <a:srgbClr val="7DB2FF">
                  <a:tint val="66000"/>
                  <a:satMod val="160000"/>
                </a:srgbClr>
              </a:gs>
              <a:gs pos="50000">
                <a:srgbClr val="7DB2FF">
                  <a:tint val="44500"/>
                  <a:satMod val="160000"/>
                </a:srgbClr>
              </a:gs>
              <a:gs pos="100000">
                <a:srgbClr val="7DB2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54" name="Прямоугольник 5"/>
          <p:cNvSpPr>
            <a:spLocks noChangeArrowheads="1"/>
          </p:cNvSpPr>
          <p:nvPr/>
        </p:nvSpPr>
        <p:spPr bwMode="auto">
          <a:xfrm>
            <a:off x="2214563" y="1928813"/>
            <a:ext cx="2273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cs typeface="Arial" charset="0"/>
              </a:rPr>
              <a:t>Воздух       </a:t>
            </a:r>
            <a:r>
              <a:rPr lang="ru-RU" b="1">
                <a:cs typeface="Arial" charset="0"/>
              </a:rPr>
              <a:t>Стекло</a:t>
            </a:r>
          </a:p>
        </p:txBody>
      </p:sp>
      <p:pic>
        <p:nvPicPr>
          <p:cNvPr id="10255" name="Picture 2" descr="C:\Users\АРМ\Pictures\Рисунок1f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5" b="12369"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063" y="-315913"/>
            <a:ext cx="15770226" cy="799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619</Words>
  <Application>Microsoft Office PowerPoint</Application>
  <PresentationFormat>Экран (4:3)</PresentationFormat>
  <Paragraphs>115</Paragraphs>
  <Slides>11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Построить ход луча света.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Директор</dc:creator>
  <cp:lastModifiedBy>АРМ</cp:lastModifiedBy>
  <cp:revision>51</cp:revision>
  <dcterms:created xsi:type="dcterms:W3CDTF">2010-12-02T20:30:18Z</dcterms:created>
  <dcterms:modified xsi:type="dcterms:W3CDTF">2017-02-09T21:13:06Z</dcterms:modified>
</cp:coreProperties>
</file>