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72" r:id="rId3"/>
    <p:sldId id="266" r:id="rId4"/>
    <p:sldId id="268" r:id="rId5"/>
    <p:sldId id="264" r:id="rId6"/>
    <p:sldId id="262" r:id="rId7"/>
    <p:sldId id="27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FF"/>
    <a:srgbClr val="FF0066"/>
    <a:srgbClr val="6B6B6B"/>
    <a:srgbClr val="008000"/>
    <a:srgbClr val="934607"/>
    <a:srgbClr val="361B00"/>
    <a:srgbClr val="B45A00"/>
    <a:srgbClr val="663300"/>
    <a:srgbClr val="703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4" autoAdjust="0"/>
  </p:normalViewPr>
  <p:slideViewPr>
    <p:cSldViewPr>
      <p:cViewPr varScale="1">
        <p:scale>
          <a:sx n="59" d="100"/>
          <a:sy n="59" d="100"/>
        </p:scale>
        <p:origin x="-1277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A51FD-2732-4771-A652-8EE1CF33BEC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1BFA1-AC39-49C1-A21D-3ACBCB921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6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9C5C7-F9B5-4834-A3DC-A3576DCD52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20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1BFA1-AC39-49C1-A21D-3ACBCB921B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55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1BFA1-AC39-49C1-A21D-3ACBCB921B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615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1BFA1-AC39-49C1-A21D-3ACBCB921B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68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1BFA1-AC39-49C1-A21D-3ACBCB921B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5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2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16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4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4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4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4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1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2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5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0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3E21-156B-454A-978F-CF3B871DE7F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95CC-A090-49EC-80C1-472A1163C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2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48680"/>
            <a:ext cx="9144000" cy="6309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769" y="1484784"/>
            <a:ext cx="901073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Электронные пучки.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Электронно-лучевая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трубка.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5869559"/>
            <a:ext cx="2504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10 класс</a:t>
            </a:r>
          </a:p>
        </p:txBody>
      </p:sp>
      <p:pic>
        <p:nvPicPr>
          <p:cNvPr id="5" name="Picture 6" descr="Abpbrf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47183"/>
            <a:ext cx="2954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5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950" y="2289061"/>
            <a:ext cx="8928100" cy="452431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endParaRPr lang="ru-RU" sz="3600" b="1" dirty="0">
              <a:solidFill>
                <a:schemeClr val="bg1"/>
              </a:solidFill>
            </a:endParaRP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Перед тем как показывать презентацию учащимся, внимательно изучите переходы </a:t>
            </a:r>
            <a:r>
              <a:rPr lang="ru-RU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анимаций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каждом слайде.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Обратите внимание на использование «мышки» при работе с анимированными слайдами.</a:t>
            </a:r>
          </a:p>
        </p:txBody>
      </p:sp>
      <p:pic>
        <p:nvPicPr>
          <p:cNvPr id="1026" name="Picture 2" descr="C:\Users\АРМ\Pictures\ФОТОЭФФЕКТ\Stop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2505"/>
            <a:ext cx="2137420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676782" y="802504"/>
            <a:ext cx="2143690" cy="2050431"/>
          </a:xfrm>
          <a:prstGeom prst="ellipse">
            <a:avLst/>
          </a:prstGeom>
          <a:solidFill>
            <a:srgbClr val="CC0000"/>
          </a:solidFill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 rot="5400000">
            <a:off x="7002282" y="1628062"/>
            <a:ext cx="1512888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 dirty="0">
                <a:solidFill>
                  <a:schemeClr val="bg1"/>
                </a:solidFill>
                <a:latin typeface="Arial"/>
                <a:cs typeface="Arial"/>
              </a:rPr>
              <a:t>!</a:t>
            </a:r>
          </a:p>
        </p:txBody>
      </p:sp>
      <p:pic>
        <p:nvPicPr>
          <p:cNvPr id="8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4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63687" y="1331416"/>
            <a:ext cx="1368153" cy="3517697"/>
          </a:xfrm>
          <a:prstGeom prst="rect">
            <a:avLst/>
          </a:prstGeom>
        </p:spPr>
      </p:pic>
      <p:pic>
        <p:nvPicPr>
          <p:cNvPr id="10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78" y="3224253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776" y="817112"/>
            <a:ext cx="5230320" cy="33855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Сделаем в аноде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</a:rPr>
              <a:t>электронной лампы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отверстие.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420048"/>
            <a:ext cx="38642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Электронный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пучок, попадая на тела, вызывает их нагревание. В современной технике это свойство используют для электронной плавки в вакууме сверхчистых металлов</a:t>
            </a:r>
            <a:r>
              <a:rPr lang="ru-RU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040" y="124167"/>
            <a:ext cx="7724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Arial" panose="020B0604020202020204" pitchFamily="34" charset="0"/>
              </a:rPr>
              <a:t>Свойства электронных пучков и их </a:t>
            </a:r>
            <a:r>
              <a:rPr lang="ru-RU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применение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966" y="4556725"/>
            <a:ext cx="88483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При 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торможении быстрых электронов, попадающих на вещество, возникает рентгеновское излучение. Это явление используют в рентгеновских трубках.</a:t>
            </a:r>
          </a:p>
        </p:txBody>
      </p:sp>
      <p:pic>
        <p:nvPicPr>
          <p:cNvPr id="8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78" y="2977867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78" y="2730168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419871" y="2730168"/>
            <a:ext cx="1800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1" y="2996952"/>
            <a:ext cx="1800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510674" y="1672907"/>
            <a:ext cx="7501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 Количеством </a:t>
            </a:r>
            <a:r>
              <a:rPr lang="ru-RU" sz="1600" b="1" dirty="0">
                <a:solidFill>
                  <a:srgbClr val="333333"/>
                </a:solidFill>
                <a:latin typeface="Arial" panose="020B0604020202020204" pitchFamily="34" charset="0"/>
              </a:rPr>
              <a:t>электронов в пучке можно управлять, поместив между катодом и анодом дополнительный электрод и изменяя его потенциал.</a:t>
            </a:r>
            <a:endParaRPr lang="ru-RU" sz="1600" b="1" dirty="0"/>
          </a:p>
        </p:txBody>
      </p:sp>
      <p:pic>
        <p:nvPicPr>
          <p:cNvPr id="16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78" y="2734035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313412" y="2556661"/>
            <a:ext cx="288032" cy="6429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3983833" y="2333035"/>
            <a:ext cx="1338708" cy="194155"/>
          </a:xfrm>
          <a:prstGeom prst="borderCallout1">
            <a:avLst>
              <a:gd name="adj1" fmla="val 18750"/>
              <a:gd name="adj2" fmla="val -8333"/>
              <a:gd name="adj3" fmla="val 206693"/>
              <a:gd name="adj4" fmla="val -3212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Отверстие в аноде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14171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 Часть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</a:rPr>
              <a:t>электронов, ускоренных электрическим полем, пролетит в это отверстие, образуя за анодом электронный пучок. </a:t>
            </a:r>
            <a:endParaRPr lang="ru-RU" sz="1600" b="1" dirty="0">
              <a:solidFill>
                <a:srgbClr val="0000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20199" y="2538870"/>
            <a:ext cx="2840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</a:p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</a:p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96123" y="4056051"/>
            <a:ext cx="1170533" cy="3517697"/>
          </a:xfrm>
          <a:prstGeom prst="rect">
            <a:avLst/>
          </a:prstGeom>
        </p:spPr>
      </p:pic>
      <p:sp>
        <p:nvSpPr>
          <p:cNvPr id="24" name="Полилиния 23"/>
          <p:cNvSpPr/>
          <p:nvPr/>
        </p:nvSpPr>
        <p:spPr>
          <a:xfrm>
            <a:off x="5386647" y="5536276"/>
            <a:ext cx="2834640" cy="1105593"/>
          </a:xfrm>
          <a:custGeom>
            <a:avLst/>
            <a:gdLst>
              <a:gd name="connsiteX0" fmla="*/ 2560320 w 2834640"/>
              <a:gd name="connsiteY0" fmla="*/ 0 h 1105593"/>
              <a:gd name="connsiteX1" fmla="*/ 0 w 2834640"/>
              <a:gd name="connsiteY1" fmla="*/ 1105593 h 1105593"/>
              <a:gd name="connsiteX2" fmla="*/ 0 w 2834640"/>
              <a:gd name="connsiteY2" fmla="*/ 1105593 h 1105593"/>
              <a:gd name="connsiteX3" fmla="*/ 2593571 w 2834640"/>
              <a:gd name="connsiteY3" fmla="*/ 1105593 h 1105593"/>
              <a:gd name="connsiteX4" fmla="*/ 2593571 w 2834640"/>
              <a:gd name="connsiteY4" fmla="*/ 1105593 h 1105593"/>
              <a:gd name="connsiteX5" fmla="*/ 2834640 w 2834640"/>
              <a:gd name="connsiteY5" fmla="*/ 581891 h 1105593"/>
              <a:gd name="connsiteX6" fmla="*/ 2834640 w 2834640"/>
              <a:gd name="connsiteY6" fmla="*/ 581891 h 1105593"/>
              <a:gd name="connsiteX7" fmla="*/ 2560320 w 2834640"/>
              <a:gd name="connsiteY7" fmla="*/ 0 h 110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4640" h="1105593">
                <a:moveTo>
                  <a:pt x="2560320" y="0"/>
                </a:moveTo>
                <a:lnTo>
                  <a:pt x="0" y="1105593"/>
                </a:lnTo>
                <a:lnTo>
                  <a:pt x="0" y="1105593"/>
                </a:lnTo>
                <a:lnTo>
                  <a:pt x="2593571" y="1105593"/>
                </a:lnTo>
                <a:lnTo>
                  <a:pt x="2593571" y="1105593"/>
                </a:lnTo>
                <a:lnTo>
                  <a:pt x="2834640" y="581891"/>
                </a:lnTo>
                <a:lnTo>
                  <a:pt x="2834640" y="581891"/>
                </a:lnTo>
                <a:lnTo>
                  <a:pt x="2560320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697344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960316" y="6351560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Рентгеновское излучение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3966" y="5042118"/>
            <a:ext cx="50487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Некоторые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вещества (стекло, сульфиды цинка и кадмия), бомбардируемые электронами, светятся. В настоящее время среди материалов этого типа (люминофоров) применяются такие, у которых в световую энергию превращается до 25% энергии электронного пучка.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2" name="Выноска 1 21"/>
          <p:cNvSpPr/>
          <p:nvPr/>
        </p:nvSpPr>
        <p:spPr>
          <a:xfrm>
            <a:off x="294082" y="3558207"/>
            <a:ext cx="914400" cy="423694"/>
          </a:xfrm>
          <a:prstGeom prst="borderCallout1">
            <a:avLst>
              <a:gd name="adj1" fmla="val 48180"/>
              <a:gd name="adj2" fmla="val 106440"/>
              <a:gd name="adj3" fmla="val 68356"/>
              <a:gd name="adj4" fmla="val 19121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Вакуумный диод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3327375"/>
            <a:ext cx="402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331640" y="3140968"/>
            <a:ext cx="504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03365" y="4221088"/>
            <a:ext cx="4394216" cy="30777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Соединим электроды диода с источником тока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Выноска 1 29"/>
          <p:cNvSpPr/>
          <p:nvPr/>
        </p:nvSpPr>
        <p:spPr>
          <a:xfrm>
            <a:off x="134749" y="1812213"/>
            <a:ext cx="1325879" cy="423694"/>
          </a:xfrm>
          <a:prstGeom prst="borderCallout1">
            <a:avLst>
              <a:gd name="adj1" fmla="val 111944"/>
              <a:gd name="adj2" fmla="val 57851"/>
              <a:gd name="adj3" fmla="val 289312"/>
              <a:gd name="adj4" fmla="val 10015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Термоэлектронная эмиссия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44427" y="3861048"/>
            <a:ext cx="3912097" cy="307777"/>
          </a:xfrm>
          <a:prstGeom prst="rect">
            <a:avLst/>
          </a:prstGeom>
          <a:solidFill>
            <a:srgbClr val="000099"/>
          </a:solidFill>
        </p:spPr>
        <p:txBody>
          <a:bodyPr wrap="non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Соединим нить накала с источником тока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2564904"/>
            <a:ext cx="402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5536" y="2996952"/>
            <a:ext cx="504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16667E-6 1.11111E-6 L 0.20105 0.0013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52" y="69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3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16667E-6 1.48148E-6 L 0.20348 1.48148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74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3" presetClass="path" presetSubtype="0" repeatCount="indefinite" accel="50000" decel="50000" fill="hold" nodeType="withEffect">
                                  <p:stCondLst>
                                    <p:cond delay="2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16667E-6 2.22222E-6 L 0.30712 2.22222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46 L 0.3073 -0.0004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63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16667E-6 3.33333E-6 L 0.22291 -0.00139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-69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18" grpId="0"/>
      <p:bldP spid="15" grpId="0" animBg="1"/>
      <p:bldP spid="15" grpId="1" animBg="1"/>
      <p:bldP spid="9" grpId="0" animBg="1"/>
      <p:bldP spid="14" grpId="0"/>
      <p:bldP spid="19" grpId="0"/>
      <p:bldP spid="24" grpId="0" animBg="1"/>
      <p:bldP spid="25" grpId="0"/>
      <p:bldP spid="26" grpId="0"/>
      <p:bldP spid="22" grpId="0" animBg="1"/>
      <p:bldP spid="22" grpId="1" animBg="1"/>
      <p:bldP spid="27" grpId="0"/>
      <p:bldP spid="28" grpId="0"/>
      <p:bldP spid="29" grpId="0" animBg="1"/>
      <p:bldP spid="30" grpId="0" animBg="1"/>
      <p:bldP spid="30" grpId="1" animBg="1"/>
      <p:bldP spid="31" grpId="0" animBg="1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849486"/>
            <a:ext cx="678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 Электронные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пучки отклоняются электрическим полем. </a:t>
            </a:r>
            <a:endParaRPr lang="ru-RU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486" y="2780928"/>
            <a:ext cx="54686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 Электронный </a:t>
            </a: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пучок отклоняется также в магнитном поле. Пролетая над северным полюсом магнита, электроны отклоняются влево, а пролетая над южным, отклоняются 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вправо.</a:t>
            </a:r>
            <a:endParaRPr lang="ru-RU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4502" y="4616066"/>
            <a:ext cx="49939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 Отклонение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</a:rPr>
              <a:t>электронных потоков, идущих от Солнца, в магнитном поле Земли приводит к тому, что свечение газов верхних слоев атмосферы (полярное сияние) наблюдается только у полюсов.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1196752"/>
            <a:ext cx="914400" cy="18701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1844824"/>
            <a:ext cx="914400" cy="18701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37648" y="1997224"/>
            <a:ext cx="114672" cy="32959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22332" y="896174"/>
            <a:ext cx="114672" cy="32959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776" y="1504374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953685" y="854739"/>
            <a:ext cx="50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67723" y="1733604"/>
            <a:ext cx="504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56262" b="-3039"/>
          <a:stretch/>
        </p:blipFill>
        <p:spPr>
          <a:xfrm>
            <a:off x="6432969" y="1372310"/>
            <a:ext cx="2475495" cy="28803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311872" y="2873074"/>
            <a:ext cx="576064" cy="634428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59293" y="288138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64939" y="2873074"/>
            <a:ext cx="576064" cy="6344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12360" y="288138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07" y="3793991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874" y="3764055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56262" b="-3039"/>
          <a:stretch/>
        </p:blipFill>
        <p:spPr>
          <a:xfrm rot="16200000">
            <a:off x="5745838" y="3086893"/>
            <a:ext cx="1476027" cy="28803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56262" b="-3039"/>
          <a:stretch/>
        </p:blipFill>
        <p:spPr>
          <a:xfrm rot="16200000" flipV="1">
            <a:off x="7446203" y="3027821"/>
            <a:ext cx="1476027" cy="34105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11486" y="1487382"/>
            <a:ext cx="5756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Проходя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</a:rPr>
              <a:t>между пластинами конденсатора, электроны отклоняются от отрицательно заряженной пластины к положительно заряженной. </a:t>
            </a:r>
          </a:p>
        </p:txBody>
      </p:sp>
      <p:pic>
        <p:nvPicPr>
          <p:cNvPr id="3074" name="Picture 2" descr="http://dryabliy.com/wp-content/uploads/2012/05/severnoe-siyanie14-675x4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0" y="4317099"/>
            <a:ext cx="3528392" cy="235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Выноска 1 24"/>
          <p:cNvSpPr/>
          <p:nvPr/>
        </p:nvSpPr>
        <p:spPr>
          <a:xfrm>
            <a:off x="7670716" y="814881"/>
            <a:ext cx="1009716" cy="270690"/>
          </a:xfrm>
          <a:prstGeom prst="borderCallout1">
            <a:avLst>
              <a:gd name="adj1" fmla="val 111944"/>
              <a:gd name="adj2" fmla="val 42415"/>
              <a:gd name="adj3" fmla="val 158797"/>
              <a:gd name="adj4" fmla="val 21943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Конденсатор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Выноска 1 25"/>
          <p:cNvSpPr/>
          <p:nvPr/>
        </p:nvSpPr>
        <p:spPr>
          <a:xfrm>
            <a:off x="7849884" y="4170027"/>
            <a:ext cx="1009716" cy="270690"/>
          </a:xfrm>
          <a:prstGeom prst="borderCallout1">
            <a:avLst>
              <a:gd name="adj1" fmla="val 54363"/>
              <a:gd name="adj2" fmla="val -8011"/>
              <a:gd name="adj3" fmla="val -328716"/>
              <a:gd name="adj4" fmla="val -4700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 сверху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0576" y="-1630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14184 -4.07407E-6 C 0.20538 -4.07407E-6 0.28368 -0.01782 0.28368 -0.03217 L 0.28368 -0.06412 " pathEditMode="relative" rAng="0" ptsTypes="AAAA">
                                      <p:cBhvr>
                                        <p:cTn id="4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4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46 L -0.00069 -0.10393 C -0.00069 -0.15023 -0.01319 -0.20741 -0.02292 -0.20741 L -0.04462 -0.20741 " pathEditMode="relative" rAng="16200000" ptsTypes="AAAA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-0.00023 L -0.00053 -0.1037 C -0.00053 -0.15 0.01215 -0.20717 0.02222 -0.20717 L 0.04479 -0.20717 " pathEditMode="relative" rAng="16200000" ptsTypes="AAAA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-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1"/>
      <p:bldP spid="11" grpId="0"/>
      <p:bldP spid="12" grpId="0"/>
      <p:bldP spid="16" grpId="0" animBg="1"/>
      <p:bldP spid="17" grpId="0"/>
      <p:bldP spid="18" grpId="0" animBg="1"/>
      <p:bldP spid="19" grpId="0"/>
      <p:bldP spid="13" grpId="0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Рисунок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93" y="1543464"/>
            <a:ext cx="2530059" cy="3926164"/>
          </a:xfrm>
          <a:prstGeom prst="rect">
            <a:avLst/>
          </a:prstGeom>
        </p:spPr>
      </p:pic>
      <p:pic>
        <p:nvPicPr>
          <p:cNvPr id="27" name="Picture 26" descr="КЛ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34116"/>
            <a:ext cx="3571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339752" y="4789449"/>
            <a:ext cx="279340" cy="274901"/>
          </a:xfrm>
          <a:prstGeom prst="ellipse">
            <a:avLst/>
          </a:prstGeom>
          <a:solidFill>
            <a:srgbClr val="008000"/>
          </a:solidFill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www.honeybeesexy.com/properties-of-waves-513.png"/>
          <p:cNvPicPr>
            <a:picLocks noChangeAspect="1" noChangeArrowheads="1"/>
          </p:cNvPicPr>
          <p:nvPr/>
        </p:nvPicPr>
        <p:blipFill rotWithShape="1"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5" t="23807" r="4512" b="57528"/>
          <a:stretch/>
        </p:blipFill>
        <p:spPr bwMode="auto">
          <a:xfrm>
            <a:off x="1187624" y="2276873"/>
            <a:ext cx="1124023" cy="96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1124744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Электронно-лучевая трубка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основной элемент одного из типов телевизоров и осциллографа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прибора для исследования быстропеременных процессов в электрических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цепях.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рапеция 6"/>
          <p:cNvSpPr/>
          <p:nvPr/>
        </p:nvSpPr>
        <p:spPr>
          <a:xfrm flipV="1">
            <a:off x="3399655" y="6602521"/>
            <a:ext cx="288032" cy="144016"/>
          </a:xfrm>
          <a:prstGeom prst="trapezoid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Трапеция 7"/>
          <p:cNvSpPr/>
          <p:nvPr/>
        </p:nvSpPr>
        <p:spPr>
          <a:xfrm flipV="1">
            <a:off x="5855995" y="6599926"/>
            <a:ext cx="288032" cy="144016"/>
          </a:xfrm>
          <a:prstGeom prst="trapezoid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5517232"/>
            <a:ext cx="3312368" cy="1146319"/>
          </a:xfrm>
          <a:prstGeom prst="roundRect">
            <a:avLst/>
          </a:prstGeom>
          <a:solidFill>
            <a:srgbClr val="75FFB3"/>
          </a:solidFill>
          <a:ln w="57150" cap="flat" cmpd="sng" algn="ctr">
            <a:solidFill>
              <a:srgbClr val="0099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8097" y="5817986"/>
            <a:ext cx="834606" cy="282071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 В</a:t>
            </a:r>
            <a:endParaRPr kumimoji="0" lang="sr-Cyrl-R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892291" y="5723785"/>
            <a:ext cx="668662" cy="659203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15856" y="5878983"/>
            <a:ext cx="168313" cy="369332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15856" y="5878983"/>
            <a:ext cx="168313" cy="369332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3" descr="C:\Users\LEON\Pictures\Рисунок1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70" b="100000" l="0" r="972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71" y="5632583"/>
            <a:ext cx="100396" cy="23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0407" y="6743942"/>
            <a:ext cx="4167857" cy="125487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LEON\Pictures\кисть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112" y="5916632"/>
            <a:ext cx="1554163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Овал 23"/>
          <p:cNvSpPr/>
          <p:nvPr/>
        </p:nvSpPr>
        <p:spPr>
          <a:xfrm>
            <a:off x="922361" y="3908266"/>
            <a:ext cx="139670" cy="1374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6" descr="КЛ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193" y="5877493"/>
            <a:ext cx="3571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Овал 21"/>
          <p:cNvSpPr/>
          <p:nvPr/>
        </p:nvSpPr>
        <p:spPr>
          <a:xfrm>
            <a:off x="3222821" y="5951724"/>
            <a:ext cx="139670" cy="1374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6" descr="КЛ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677" y="6237312"/>
            <a:ext cx="3571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Овал 20"/>
          <p:cNvSpPr/>
          <p:nvPr/>
        </p:nvSpPr>
        <p:spPr>
          <a:xfrm>
            <a:off x="3230499" y="6318326"/>
            <a:ext cx="139670" cy="1374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26" descr="КЛ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6228"/>
            <a:ext cx="3571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Овал 29"/>
          <p:cNvSpPr/>
          <p:nvPr/>
        </p:nvSpPr>
        <p:spPr>
          <a:xfrm>
            <a:off x="922361" y="4580378"/>
            <a:ext cx="139670" cy="1374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605491" y="4274873"/>
            <a:ext cx="139670" cy="1374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09587" y="4273239"/>
            <a:ext cx="139670" cy="1374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Соединительная линия уступом 32"/>
          <p:cNvCxnSpPr>
            <a:stCxn id="26" idx="1"/>
            <a:endCxn id="27" idx="1"/>
          </p:cNvCxnSpPr>
          <p:nvPr/>
        </p:nvCxnSpPr>
        <p:spPr>
          <a:xfrm rot="10800000">
            <a:off x="683569" y="3976991"/>
            <a:ext cx="2307109" cy="2403196"/>
          </a:xfrm>
          <a:prstGeom prst="bentConnector3">
            <a:avLst>
              <a:gd name="adj1" fmla="val 123921"/>
            </a:avLst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25" idx="1"/>
            <a:endCxn id="29" idx="1"/>
          </p:cNvCxnSpPr>
          <p:nvPr/>
        </p:nvCxnSpPr>
        <p:spPr>
          <a:xfrm rot="10800000">
            <a:off x="683569" y="4649104"/>
            <a:ext cx="2302625" cy="1371265"/>
          </a:xfrm>
          <a:prstGeom prst="bentConnector3">
            <a:avLst>
              <a:gd name="adj1" fmla="val 109928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 descr="C:\Users\LEON\Pictures\кисть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08829">
            <a:off x="2529390" y="3631688"/>
            <a:ext cx="1554163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Прямая соединительная линия 55"/>
          <p:cNvCxnSpPr/>
          <p:nvPr/>
        </p:nvCxnSpPr>
        <p:spPr>
          <a:xfrm>
            <a:off x="1124441" y="2780928"/>
            <a:ext cx="124144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97469" y="3213114"/>
            <a:ext cx="2267159" cy="30777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Включим осциллограф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719747" y="5076474"/>
            <a:ext cx="2659382" cy="30777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Включим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питания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4995" y="6402670"/>
            <a:ext cx="13436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питания </a:t>
            </a:r>
            <a:r>
              <a:rPr lang="en-US" sz="800" dirty="0" err="1" smtClean="0">
                <a:solidFill>
                  <a:srgbClr val="008000"/>
                </a:solidFill>
                <a:latin typeface="Bauhaus 93" panose="04030905020B02020C02" pitchFamily="82" charset="0"/>
                <a:cs typeface="Arial" panose="020B0604020202020204" pitchFamily="34" charset="0"/>
              </a:rPr>
              <a:t>LSm</a:t>
            </a:r>
            <a:r>
              <a:rPr lang="ru-RU" sz="800" dirty="0" smtClean="0">
                <a:solidFill>
                  <a:srgbClr val="008000"/>
                </a:solidFill>
                <a:latin typeface="Bauhaus 93" panose="04030905020B02020C02" pitchFamily="82" charset="0"/>
                <a:cs typeface="Arial" panose="020B0604020202020204" pitchFamily="34" charset="0"/>
              </a:rPr>
              <a:t>, </a:t>
            </a:r>
            <a:r>
              <a:rPr lang="en-US" sz="800" dirty="0" smtClean="0">
                <a:solidFill>
                  <a:srgbClr val="008000"/>
                </a:solidFill>
                <a:latin typeface="Bauhaus 93" panose="04030905020B02020C02" pitchFamily="82" charset="0"/>
                <a:cs typeface="Arial" panose="020B0604020202020204" pitchFamily="34" charset="0"/>
              </a:rPr>
              <a:t>V</a:t>
            </a:r>
            <a:endParaRPr lang="ru-RU" sz="8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6084" y="602907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~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889573" y="2793534"/>
            <a:ext cx="5932843" cy="307777"/>
          </a:xfrm>
          <a:prstGeom prst="rect">
            <a:avLst/>
          </a:prstGeom>
          <a:solidFill>
            <a:srgbClr val="000099"/>
          </a:solidFill>
        </p:spPr>
        <p:txBody>
          <a:bodyPr wrap="non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Соединим осциллограф с источником переменного напряжения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1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7" grpId="0" animBg="1"/>
      <p:bldP spid="8" grpId="0" animBg="1"/>
      <p:bldP spid="11" grpId="0" animBg="1"/>
      <p:bldP spid="14" grpId="0" uiExpand="1" build="allAtOnce" animBg="1"/>
      <p:bldP spid="16" grpId="0" animBg="1"/>
      <p:bldP spid="17" grpId="0" animBg="1"/>
      <p:bldP spid="18" grpId="0" animBg="1"/>
      <p:bldP spid="18" grpId="1" animBg="1"/>
      <p:bldP spid="18" grpId="2" animBg="1"/>
      <p:bldP spid="22" grpId="0" animBg="1"/>
      <p:bldP spid="21" grpId="0" animBg="1"/>
      <p:bldP spid="9" grpId="0" animBg="1"/>
      <p:bldP spid="34" grpId="0" animBg="1"/>
      <p:bldP spid="10" grpId="0"/>
      <p:bldP spid="12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721784"/>
            <a:ext cx="9144000" cy="60932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АРМ\Pictures\4\Рисунок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325563"/>
            <a:ext cx="7740650" cy="420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37907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37907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АРМ\Pictures\3\Рисунок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559" y="3356992"/>
            <a:ext cx="242193" cy="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РМ\Pictures\4\Рисунок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381" y="1325563"/>
            <a:ext cx="877887" cy="420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46115" y="3284135"/>
            <a:ext cx="741784" cy="5272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1748005"/>
            <a:ext cx="504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81270" y="4005064"/>
            <a:ext cx="466794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66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63913" y="3429000"/>
            <a:ext cx="50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936217" y="2615669"/>
            <a:ext cx="44114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60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8452632" y="1513711"/>
            <a:ext cx="7800" cy="3787497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8172400" y="2924944"/>
            <a:ext cx="569669" cy="969638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8212113" y="1956027"/>
            <a:ext cx="536351" cy="2513897"/>
          </a:xfrm>
          <a:custGeom>
            <a:avLst/>
            <a:gdLst>
              <a:gd name="connsiteX0" fmla="*/ 0 w 536351"/>
              <a:gd name="connsiteY0" fmla="*/ 1701131 h 2201156"/>
              <a:gd name="connsiteX1" fmla="*/ 62345 w 536351"/>
              <a:gd name="connsiteY1" fmla="*/ 599695 h 2201156"/>
              <a:gd name="connsiteX2" fmla="*/ 238991 w 536351"/>
              <a:gd name="connsiteY2" fmla="*/ 2199895 h 2201156"/>
              <a:gd name="connsiteX3" fmla="*/ 249381 w 536351"/>
              <a:gd name="connsiteY3" fmla="*/ 287968 h 2201156"/>
              <a:gd name="connsiteX4" fmla="*/ 426027 w 536351"/>
              <a:gd name="connsiteY4" fmla="*/ 1888168 h 2201156"/>
              <a:gd name="connsiteX5" fmla="*/ 405245 w 536351"/>
              <a:gd name="connsiteY5" fmla="*/ 28195 h 2201156"/>
              <a:gd name="connsiteX6" fmla="*/ 529936 w 536351"/>
              <a:gd name="connsiteY6" fmla="*/ 765949 h 2201156"/>
              <a:gd name="connsiteX7" fmla="*/ 519545 w 536351"/>
              <a:gd name="connsiteY7" fmla="*/ 776340 h 2201156"/>
              <a:gd name="connsiteX8" fmla="*/ 519545 w 536351"/>
              <a:gd name="connsiteY8" fmla="*/ 776340 h 2201156"/>
              <a:gd name="connsiteX9" fmla="*/ 519545 w 536351"/>
              <a:gd name="connsiteY9" fmla="*/ 776340 h 22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351" h="2201156">
                <a:moveTo>
                  <a:pt x="0" y="1701131"/>
                </a:moveTo>
                <a:cubicBezTo>
                  <a:pt x="11256" y="1108849"/>
                  <a:pt x="22513" y="516568"/>
                  <a:pt x="62345" y="599695"/>
                </a:cubicBezTo>
                <a:cubicBezTo>
                  <a:pt x="102177" y="682822"/>
                  <a:pt x="207818" y="2251849"/>
                  <a:pt x="238991" y="2199895"/>
                </a:cubicBezTo>
                <a:cubicBezTo>
                  <a:pt x="270164" y="2147941"/>
                  <a:pt x="218208" y="339922"/>
                  <a:pt x="249381" y="287968"/>
                </a:cubicBezTo>
                <a:cubicBezTo>
                  <a:pt x="280554" y="236014"/>
                  <a:pt x="400050" y="1931463"/>
                  <a:pt x="426027" y="1888168"/>
                </a:cubicBezTo>
                <a:cubicBezTo>
                  <a:pt x="452004" y="1844873"/>
                  <a:pt x="387927" y="215231"/>
                  <a:pt x="405245" y="28195"/>
                </a:cubicBezTo>
                <a:cubicBezTo>
                  <a:pt x="422563" y="-158842"/>
                  <a:pt x="510886" y="641258"/>
                  <a:pt x="529936" y="765949"/>
                </a:cubicBezTo>
                <a:cubicBezTo>
                  <a:pt x="548986" y="890640"/>
                  <a:pt x="519545" y="776340"/>
                  <a:pt x="519545" y="776340"/>
                </a:cubicBezTo>
                <a:lnTo>
                  <a:pt x="519545" y="776340"/>
                </a:lnTo>
                <a:lnTo>
                  <a:pt x="519545" y="776340"/>
                </a:lnTo>
              </a:path>
            </a:pathLst>
          </a:cu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память с прямым доступом 39"/>
          <p:cNvSpPr/>
          <p:nvPr/>
        </p:nvSpPr>
        <p:spPr>
          <a:xfrm rot="8593622">
            <a:off x="5484796" y="3583648"/>
            <a:ext cx="368991" cy="114877"/>
          </a:xfrm>
          <a:prstGeom prst="flowChartMagneticDrum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9" name="Picture 9" descr="C:\Users\АРМ\Pictures\4\Рисунок11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310519" y="3101246"/>
            <a:ext cx="133689" cy="22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/>
          <p:cNvSpPr/>
          <p:nvPr/>
        </p:nvSpPr>
        <p:spPr>
          <a:xfrm>
            <a:off x="8172400" y="3631332"/>
            <a:ext cx="126268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388424" y="2045165"/>
            <a:ext cx="126268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3091" y="3212976"/>
            <a:ext cx="126268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Выноска 1 40"/>
          <p:cNvSpPr/>
          <p:nvPr/>
        </p:nvSpPr>
        <p:spPr>
          <a:xfrm>
            <a:off x="1115616" y="4494093"/>
            <a:ext cx="1080120" cy="216024"/>
          </a:xfrm>
          <a:prstGeom prst="borderCallout1">
            <a:avLst>
              <a:gd name="adj1" fmla="val -29350"/>
              <a:gd name="adj2" fmla="val 51312"/>
              <a:gd name="adj3" fmla="val -420257"/>
              <a:gd name="adj4" fmla="val 83611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Нить накала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Выноска 1 56"/>
          <p:cNvSpPr/>
          <p:nvPr/>
        </p:nvSpPr>
        <p:spPr>
          <a:xfrm>
            <a:off x="3805763" y="2243037"/>
            <a:ext cx="655005" cy="216024"/>
          </a:xfrm>
          <a:prstGeom prst="borderCallout1">
            <a:avLst>
              <a:gd name="adj1" fmla="val 143812"/>
              <a:gd name="adj2" fmla="val 48426"/>
              <a:gd name="adj3" fmla="val 386675"/>
              <a:gd name="adj4" fmla="val 30493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нод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Выноска 1 57"/>
          <p:cNvSpPr/>
          <p:nvPr/>
        </p:nvSpPr>
        <p:spPr>
          <a:xfrm>
            <a:off x="1325053" y="2243037"/>
            <a:ext cx="655005" cy="216024"/>
          </a:xfrm>
          <a:prstGeom prst="borderCallout1">
            <a:avLst>
              <a:gd name="adj1" fmla="val 143812"/>
              <a:gd name="adj2" fmla="val 48426"/>
              <a:gd name="adj3" fmla="val 386675"/>
              <a:gd name="adj4" fmla="val 90776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Катод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Выноска 1 58"/>
          <p:cNvSpPr/>
          <p:nvPr/>
        </p:nvSpPr>
        <p:spPr>
          <a:xfrm>
            <a:off x="2097559" y="2243037"/>
            <a:ext cx="1673145" cy="216024"/>
          </a:xfrm>
          <a:prstGeom prst="borderCallout1">
            <a:avLst>
              <a:gd name="adj1" fmla="val 143812"/>
              <a:gd name="adj2" fmla="val 48426"/>
              <a:gd name="adj3" fmla="val 391485"/>
              <a:gd name="adj4" fmla="val 41672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Управляющий цилиндр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Выноска 1 59"/>
          <p:cNvSpPr/>
          <p:nvPr/>
        </p:nvSpPr>
        <p:spPr>
          <a:xfrm>
            <a:off x="2424075" y="4494093"/>
            <a:ext cx="1675413" cy="216024"/>
          </a:xfrm>
          <a:prstGeom prst="borderCallout1">
            <a:avLst>
              <a:gd name="adj1" fmla="val -24541"/>
              <a:gd name="adj2" fmla="val 50287"/>
              <a:gd name="adj3" fmla="val -365023"/>
              <a:gd name="adj4" fmla="val 54745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Фокусирующий цилиндр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Выноска 1 60"/>
          <p:cNvSpPr/>
          <p:nvPr/>
        </p:nvSpPr>
        <p:spPr>
          <a:xfrm>
            <a:off x="3230391" y="4867601"/>
            <a:ext cx="2578733" cy="216024"/>
          </a:xfrm>
          <a:prstGeom prst="borderCallout1">
            <a:avLst>
              <a:gd name="adj1" fmla="val -24541"/>
              <a:gd name="adj2" fmla="val 50287"/>
              <a:gd name="adj3" fmla="val -513804"/>
              <a:gd name="adj4" fmla="val 5938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Горизонтально отклоняющие пластины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Выноска 1 61"/>
          <p:cNvSpPr/>
          <p:nvPr/>
        </p:nvSpPr>
        <p:spPr>
          <a:xfrm>
            <a:off x="4637938" y="1703929"/>
            <a:ext cx="2578733" cy="216024"/>
          </a:xfrm>
          <a:prstGeom prst="borderCallout1">
            <a:avLst>
              <a:gd name="adj1" fmla="val 134192"/>
              <a:gd name="adj2" fmla="val 48675"/>
              <a:gd name="adj3" fmla="val 669506"/>
              <a:gd name="adj4" fmla="val 40184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Вертикально отклоняющие пластины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Выноска 1 62"/>
          <p:cNvSpPr/>
          <p:nvPr/>
        </p:nvSpPr>
        <p:spPr>
          <a:xfrm>
            <a:off x="8331104" y="908720"/>
            <a:ext cx="655005" cy="216024"/>
          </a:xfrm>
          <a:prstGeom prst="borderCallout1">
            <a:avLst>
              <a:gd name="adj1" fmla="val 143812"/>
              <a:gd name="adj2" fmla="val 48426"/>
              <a:gd name="adj3" fmla="val 386675"/>
              <a:gd name="adj4" fmla="val 30493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Экран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Выноска 1 63"/>
          <p:cNvSpPr/>
          <p:nvPr/>
        </p:nvSpPr>
        <p:spPr>
          <a:xfrm>
            <a:off x="5188285" y="4600886"/>
            <a:ext cx="1241677" cy="166306"/>
          </a:xfrm>
          <a:prstGeom prst="borderCallout1">
            <a:avLst>
              <a:gd name="adj1" fmla="val -41822"/>
              <a:gd name="adj2" fmla="val 52525"/>
              <a:gd name="adj3" fmla="val -348043"/>
              <a:gd name="adj4" fmla="val 103315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Вакуумный сосуд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0532" y="919603"/>
            <a:ext cx="6905804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Подадим напряжение на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горизонтально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отклоняющие пластины.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86202" y="930206"/>
            <a:ext cx="6689780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Подадим напряжение на вертикально отклоняющие пластины.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1623" y="5914152"/>
            <a:ext cx="8705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Электронно-лучевая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трубка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элемент одного из типов телевизоров и осциллографа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прибора для исследования быстропеременных процессов в электрических цепях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925" y="-6283"/>
            <a:ext cx="5874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Электронно-лучевая трубка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906" y="5146638"/>
            <a:ext cx="70006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Возможность </a:t>
            </a:r>
            <a:r>
              <a:rPr lang="ru-RU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электронным пучком с помощью электрического или магнитного поля и свечение покрытого люминофором экрана под действием пучка применяют в электронно-лучевой трубке.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701" y="14120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Нить </a:t>
            </a:r>
            <a:r>
              <a:rPr lang="ru-RU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накала нагревает катод, который в следствии термоэлектронной эмиссии испускает электроны.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1701" y="807095"/>
            <a:ext cx="7620454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 Если подать переменный ток на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вертикально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и горизонтально отклоняющие пластины, луч будет описывать на экране синусоиду.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67188 0.00648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0.29392 0.006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392 0.00648 L 0.67968 -0.172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39896 0.0078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4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95 0.00787 L 0.65607 0.04861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47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/>
      <p:bldP spid="18" grpId="1"/>
      <p:bldP spid="26" grpId="0"/>
      <p:bldP spid="27" grpId="0"/>
      <p:bldP spid="34" grpId="0" animBg="1"/>
      <p:bldP spid="20" grpId="0" animBg="1"/>
      <p:bldP spid="20" grpId="1" animBg="1"/>
      <p:bldP spid="21" grpId="0" animBg="1"/>
      <p:bldP spid="21" grpId="1" animBg="1"/>
      <p:bldP spid="14" grpId="0" animBg="1"/>
      <p:bldP spid="14" grpId="1" animBg="1"/>
      <p:bldP spid="2" grpId="0" animBg="1"/>
      <p:bldP spid="2" grpId="1" animBg="1"/>
      <p:bldP spid="36" grpId="0" animBg="1"/>
      <p:bldP spid="36" grpId="1" animBg="1"/>
      <p:bldP spid="5" grpId="0"/>
      <p:bldP spid="7" grpId="0"/>
      <p:bldP spid="8" grpId="0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yer.myshared.ru/163952/data/images/img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540059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cn15.nevsedoma.com.ua/photo/635/147_files/1fa113e1885f7ae02f5b2d21ea9a22e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226" y="1150624"/>
            <a:ext cx="2906246" cy="2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980728"/>
            <a:ext cx="62000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электронно-лучевой трубке, применяемой в телевизоре (так называемом кинескопе), управление пучком, созданным электронной пушкой, осуществляется с помощью магнитного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поля. Это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поле создают катушки, надетые на горловину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трубки.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77153" y="2387965"/>
            <a:ext cx="504056" cy="408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97949" y="2279591"/>
            <a:ext cx="252028" cy="408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56176" y="2688575"/>
            <a:ext cx="0" cy="23637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364088" y="2259971"/>
            <a:ext cx="1087466" cy="3324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Отклоняющая система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74490" y="2492250"/>
            <a:ext cx="47377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82402" y="2704325"/>
            <a:ext cx="47377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076056" y="2640517"/>
            <a:ext cx="961718" cy="3324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Электронная пушка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64288" y="3455949"/>
            <a:ext cx="504056" cy="204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588224" y="3449759"/>
            <a:ext cx="1080120" cy="3324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Электронные лучи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86906" y="3684549"/>
            <a:ext cx="1177582" cy="3324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Слой люминофора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9609" y="3627155"/>
            <a:ext cx="36724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Устройство цветного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кинескопа</a:t>
            </a:r>
          </a:p>
          <a:p>
            <a:pPr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1.Электронные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пушки.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2 Электронные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лучи.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3.Фокусирующая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катушка.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4 Отклоняющие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катушки.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Анод.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6.Маска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благодаря которой красный луч попадает на красный люминофор, и т. д.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7.Красные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зелёные и синие зёрна люминофора.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8.Маска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зёрна люминофора (увеличено).</a:t>
            </a:r>
          </a:p>
        </p:txBody>
      </p:sp>
      <p:pic>
        <p:nvPicPr>
          <p:cNvPr id="5" name="Picture 2" descr="C:\Users\АРМ\Pictures\Рисунок1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/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dic.academic.ru/pictures/wiki/files/51/300px-crt_color_enhanc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502" y="760868"/>
            <a:ext cx="360039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908720"/>
            <a:ext cx="48965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Цветной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кинескоп содержит три разнесенные электронные пушки и экран мозаичной структуры, составленный из люминофоров трех типов (красного, синего и зеленого свечения). Каждый электронный пучок возбуждает люминофоры одного типа, свечение которых в совокупности создает на экране цветное изображение.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427100"/>
            <a:ext cx="48965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Широкое применение электронно-лучевые трубки находят в дисплеях </a:t>
            </a:r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устройствах, присоединяемых к электронно-вычислительным машинам (ЭВМ). На экран дисплея, подобный экрану телевизора, поступает информация, записанная и переработанная ЭВМ. Можно непосредственно видеть текст на любом языке, графики различных процессов, изображения реальных объектов, а также воображаемые объекты, подчиняющиеся законам, записанным в программе вычислительной машины.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3" y="3602047"/>
            <a:ext cx="3866437" cy="313932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электронно-лучевых трубках формируются узкие электронные пучки, управляемые электрическими и магнитными полями. Эти пучки используются в осциллографах, кинескопах телевизоров, дисплеях ЭВМ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315416"/>
            <a:ext cx="16489832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689</Words>
  <Application>Microsoft Office PowerPoint</Application>
  <PresentationFormat>Экран (4:3)</PresentationFormat>
  <Paragraphs>90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АРМ</dc:creator>
  <cp:lastModifiedBy>АРМ</cp:lastModifiedBy>
  <cp:revision>84</cp:revision>
  <dcterms:created xsi:type="dcterms:W3CDTF">2015-12-02T17:51:18Z</dcterms:created>
  <dcterms:modified xsi:type="dcterms:W3CDTF">2017-02-08T23:00:09Z</dcterms:modified>
</cp:coreProperties>
</file>