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3" r:id="rId2"/>
    <p:sldId id="258" r:id="rId3"/>
    <p:sldId id="259" r:id="rId4"/>
    <p:sldId id="265" r:id="rId5"/>
    <p:sldId id="279" r:id="rId6"/>
    <p:sldId id="268" r:id="rId7"/>
    <p:sldId id="280" r:id="rId8"/>
    <p:sldId id="272" r:id="rId9"/>
    <p:sldId id="282" r:id="rId10"/>
    <p:sldId id="28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8F8F8"/>
    <a:srgbClr val="EAEAEA"/>
    <a:srgbClr val="CC0000"/>
    <a:srgbClr val="663300"/>
    <a:srgbClr val="99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CF5052-597D-4B4C-8582-E49D77A863F5}" type="datetimeFigureOut">
              <a:rPr lang="ru-RU"/>
              <a:pPr>
                <a:defRPr/>
              </a:pPr>
              <a:t>15.01.2019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EB3267-AB6D-4DD7-B447-99C0CF34F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533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489D93-0695-43D8-816E-B4E3C49F79A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А</a:t>
            </a:r>
            <a:r>
              <a:rPr lang="en-US" smtClean="0"/>
              <a:t>B</a:t>
            </a:r>
            <a:r>
              <a:rPr lang="ru-RU" smtClean="0"/>
              <a:t> – нагревание льда</a:t>
            </a: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77F91-68D4-419F-A06D-E5D99277C47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latin typeface="Arial" charset="0"/>
              </a:rPr>
              <a:t>Энергия, которую получает кристаллическое тело при плавлении, расходуется на разрушение кристалла. Поэтому </a:t>
            </a:r>
            <a:r>
              <a:rPr lang="ru-RU" b="1" smtClean="0">
                <a:latin typeface="Arial" charset="0"/>
              </a:rPr>
              <a:t>температура его не меняется.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23A3DC0-A564-4DC8-842B-9EA9A3456998}" type="slidenum">
              <a:rPr lang="ru-RU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latin typeface="Arial" charset="0"/>
              </a:rPr>
              <a:t>9,25 105 Дж</a:t>
            </a:r>
            <a:r>
              <a:rPr lang="en-US" smtClean="0">
                <a:latin typeface="Arial" charset="0"/>
              </a:rPr>
              <a:t>/</a:t>
            </a:r>
            <a:r>
              <a:rPr lang="ru-RU" smtClean="0">
                <a:latin typeface="Arial" charset="0"/>
              </a:rPr>
              <a:t>кг</a:t>
            </a:r>
            <a:endParaRPr lang="en-US" b="1" smtClean="0"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BD5A607-BA30-46AF-A59E-F5294BC02861}" type="slidenum">
              <a:rPr lang="ru-RU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</a:t>
            </a:r>
            <a:r>
              <a:rPr lang="ru-RU" smtClean="0">
                <a:latin typeface="Arial" charset="0"/>
              </a:rPr>
              <a:t>,</a:t>
            </a:r>
            <a:r>
              <a:rPr lang="en-US" smtClean="0"/>
              <a:t>°C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</a:rPr>
              <a:t>Что означает число </a:t>
            </a:r>
            <a:r>
              <a:rPr lang="en-US" smtClean="0">
                <a:latin typeface="Arial" charset="0"/>
              </a:rPr>
              <a:t>L</a:t>
            </a:r>
            <a:r>
              <a:rPr lang="ru-RU" smtClean="0">
                <a:latin typeface="Arial" charset="0"/>
              </a:rPr>
              <a:t>= 0,84 кдДж</a:t>
            </a:r>
            <a:r>
              <a:rPr lang="en-US" smtClean="0">
                <a:latin typeface="Arial" charset="0"/>
              </a:rPr>
              <a:t>/</a:t>
            </a:r>
            <a:r>
              <a:rPr lang="ru-RU" smtClean="0">
                <a:latin typeface="Arial" charset="0"/>
              </a:rPr>
              <a:t>кг  для стали.?</a:t>
            </a:r>
          </a:p>
          <a:p>
            <a:r>
              <a:rPr lang="ru-RU" smtClean="0">
                <a:latin typeface="Arial" charset="0"/>
              </a:rPr>
              <a:t>При плавлении 1 кг стали при нормальных условиях выделянтся теплоты.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</a:rPr>
              <a:t>Решение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1 вариант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9C970C-5915-41FD-86D3-B245FA322AE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Вы скачали данную презентацию, следовательно, вы ее будете использовать на уроке. А автору спасибо сказать не забыли.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7927E-8E70-4194-A568-341B32CAE3E1}" type="datetimeFigureOut">
              <a:rPr lang="ru-RU"/>
              <a:pPr>
                <a:defRPr/>
              </a:pPr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EE54B-D86B-49C8-8DF9-F01696AEA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61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F48F2-842B-45E7-96DB-FE1A76FB4879}" type="datetimeFigureOut">
              <a:rPr lang="ru-RU"/>
              <a:pPr>
                <a:defRPr/>
              </a:pPr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AEC39-292E-49FC-BC33-637C11D1B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57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9F582-288D-485D-B005-C1A8879E24B1}" type="datetimeFigureOut">
              <a:rPr lang="ru-RU"/>
              <a:pPr>
                <a:defRPr/>
              </a:pPr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B785F-0A0C-4B8D-A30A-1FCEDAC41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243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C867E-1400-4DB9-97B7-F98BE03395AE}" type="datetimeFigureOut">
              <a:rPr lang="ru-RU"/>
              <a:pPr>
                <a:defRPr/>
              </a:pPr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FAC24-A211-4D2E-A371-72B316D70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39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E08B5-6990-4265-9F62-55F0073BA800}" type="datetimeFigureOut">
              <a:rPr lang="ru-RU"/>
              <a:pPr>
                <a:defRPr/>
              </a:pPr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14D61-4DA0-4C13-926D-4A762839B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81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017FA-6D2D-4605-820C-0AB71843D999}" type="datetimeFigureOut">
              <a:rPr lang="ru-RU"/>
              <a:pPr>
                <a:defRPr/>
              </a:pPr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883E8-4861-4072-9052-BAD2E1C18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70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74D0E-BFE3-4384-A7C8-FFCCB9B006B1}" type="datetimeFigureOut">
              <a:rPr lang="ru-RU"/>
              <a:pPr>
                <a:defRPr/>
              </a:pPr>
              <a:t>15.01.2019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B6EA-8EDA-4F0E-8B54-C09D8E862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20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EBA6D-2585-43A8-AF68-DC4522927843}" type="datetimeFigureOut">
              <a:rPr lang="ru-RU"/>
              <a:pPr>
                <a:defRPr/>
              </a:pPr>
              <a:t>15.01.2019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FF3B6-7376-49F6-9056-7206E9CD3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3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4C09D-B001-4D38-B672-C65F33DBAF34}" type="datetimeFigureOut">
              <a:rPr lang="ru-RU"/>
              <a:pPr>
                <a:defRPr/>
              </a:pPr>
              <a:t>15.01.2019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21B9E-4A7E-4171-8DA1-A155073D5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49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066F8-AF06-408F-8284-68EA76B9BA7F}" type="datetimeFigureOut">
              <a:rPr lang="ru-RU"/>
              <a:pPr>
                <a:defRPr/>
              </a:pPr>
              <a:t>15.01.2019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A855E-E64D-4B5E-9E07-C36E56EEF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62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90EBE-E516-4ACF-B310-9284DB4A78F0}" type="datetimeFigureOut">
              <a:rPr lang="ru-RU"/>
              <a:pPr>
                <a:defRPr/>
              </a:pPr>
              <a:t>15.01.2019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030EE-FE12-4DD5-9AA1-18D1B36557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71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72831-3225-41BA-A003-2A8F92719726}" type="datetimeFigureOut">
              <a:rPr lang="ru-RU"/>
              <a:pPr>
                <a:defRPr/>
              </a:pPr>
              <a:t>15.01.2019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685F6-455D-4BED-82D1-12A7AF42F8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42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18C471-C7DE-4A70-B215-34625A589259}" type="datetimeFigureOut">
              <a:rPr lang="ru-RU"/>
              <a:pPr>
                <a:defRPr/>
              </a:pPr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DE890A-044A-4DA8-8430-6185B6E99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3.gif"/><Relationship Id="rId3" Type="http://schemas.openxmlformats.org/officeDocument/2006/relationships/image" Target="../media/image6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2.png"/><Relationship Id="rId15" Type="http://schemas.openxmlformats.org/officeDocument/2006/relationships/image" Target="../media/image15.png"/><Relationship Id="rId10" Type="http://schemas.openxmlformats.org/officeDocument/2006/relationships/image" Target="../media/image12.gif"/><Relationship Id="rId4" Type="http://schemas.openxmlformats.org/officeDocument/2006/relationships/image" Target="../media/image7.jpeg"/><Relationship Id="rId9" Type="http://schemas.openxmlformats.org/officeDocument/2006/relationships/image" Target="../media/image11.png"/><Relationship Id="rId1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1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11" Type="http://schemas.openxmlformats.org/officeDocument/2006/relationships/image" Target="../media/image14.png"/><Relationship Id="rId5" Type="http://schemas.openxmlformats.org/officeDocument/2006/relationships/image" Target="../media/image17.jpeg"/><Relationship Id="rId15" Type="http://schemas.openxmlformats.org/officeDocument/2006/relationships/image" Target="../media/image1.png"/><Relationship Id="rId10" Type="http://schemas.openxmlformats.org/officeDocument/2006/relationships/image" Target="../media/image20.png"/><Relationship Id="rId4" Type="http://schemas.openxmlformats.org/officeDocument/2006/relationships/image" Target="../media/image9.png"/><Relationship Id="rId9" Type="http://schemas.openxmlformats.org/officeDocument/2006/relationships/image" Target="../media/image19.png"/><Relationship Id="rId1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4.gif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92150"/>
            <a:ext cx="9144000" cy="61658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1" name="Picture 2" descr="C:\Users\АРМ\Pictures\Рисунок1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Дата 7"/>
          <p:cNvSpPr>
            <a:spLocks noGrp="1"/>
          </p:cNvSpPr>
          <p:nvPr>
            <p:ph type="dt" sz="quarter" idx="10"/>
          </p:nvPr>
        </p:nvSpPr>
        <p:spPr>
          <a:xfrm>
            <a:off x="539750" y="200025"/>
            <a:ext cx="1185863" cy="365125"/>
          </a:xfrm>
        </p:spPr>
        <p:txBody>
          <a:bodyPr/>
          <a:lstStyle/>
          <a:p>
            <a:pPr>
              <a:defRPr/>
            </a:pPr>
            <a:fld id="{7674987C-E167-42A1-B0E9-AB8A6F36D0EB}" type="datetimeFigureOut">
              <a:rPr lang="ru-RU" sz="1400" b="1">
                <a:solidFill>
                  <a:schemeClr val="bg1"/>
                </a:solidFill>
              </a:rPr>
              <a:pPr>
                <a:defRPr/>
              </a:pPr>
              <a:t>15.01.2019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97618" y="980728"/>
            <a:ext cx="376667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 № 15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68726" y="1912622"/>
            <a:ext cx="5469446" cy="34163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Удельная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теплота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плавления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Прямоугольник 1"/>
          <p:cNvSpPr>
            <a:spLocks noChangeArrowheads="1"/>
          </p:cNvSpPr>
          <p:nvPr/>
        </p:nvSpPr>
        <p:spPr bwMode="auto">
          <a:xfrm>
            <a:off x="6880225" y="5516563"/>
            <a:ext cx="18700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B0F0"/>
                </a:solidFill>
              </a:rPr>
              <a:t>8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0" y="5445125"/>
            <a:ext cx="9144000" cy="120015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b="1">
                <a:solidFill>
                  <a:srgbClr val="C00000"/>
                </a:solidFill>
                <a:cs typeface="Calibri" pitchFamily="34" charset="0"/>
              </a:rPr>
              <a:t>    </a:t>
            </a:r>
            <a:r>
              <a:rPr lang="ru-RU" altLang="ru-RU" b="1">
                <a:cs typeface="Calibri" pitchFamily="34" charset="0"/>
              </a:rPr>
              <a:t>Автор будет рад, если учителя, которые использовали данную версию презентации, предложат некоторый материал для ее совершенствования или дополнят ее самостоятельно у себя в школе, а также выскажут свои замечания или рекомендации.</a:t>
            </a:r>
          </a:p>
        </p:txBody>
      </p:sp>
      <p:pic>
        <p:nvPicPr>
          <p:cNvPr id="11267" name="Picture 2" descr="C:\Users\АРМ\Pictures\Рисунок1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2706" y="818773"/>
            <a:ext cx="8568952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Спасибо за просмотр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данной работы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 ее оценку.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3429000"/>
            <a:ext cx="8640763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Автору «спасибо» сказать забыли?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3429000"/>
            <a:ext cx="9144000" cy="1871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271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1063" y="-315913"/>
            <a:ext cx="15770226" cy="799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8663" y="-1035050"/>
            <a:ext cx="15770226" cy="886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6263" y="-882650"/>
            <a:ext cx="15770226" cy="886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иректор\Pictures\МОИ РИСУНКИ ПОФИЗИКЕ\Графики\Клетка лист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" t="31325" b="330"/>
          <a:stretch>
            <a:fillRect/>
          </a:stretch>
        </p:blipFill>
        <p:spPr bwMode="auto">
          <a:xfrm>
            <a:off x="684213" y="2492375"/>
            <a:ext cx="69119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5" name="Прямая со стрелкой 5"/>
          <p:cNvCxnSpPr>
            <a:cxnSpLocks noChangeShapeType="1"/>
          </p:cNvCxnSpPr>
          <p:nvPr/>
        </p:nvCxnSpPr>
        <p:spPr bwMode="auto">
          <a:xfrm flipV="1">
            <a:off x="714375" y="4206875"/>
            <a:ext cx="6881813" cy="793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-1037431" y="4179094"/>
            <a:ext cx="3502025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728663" y="4170363"/>
            <a:ext cx="798512" cy="88741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571625" y="4206875"/>
            <a:ext cx="912813" cy="793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484438" y="3357563"/>
            <a:ext cx="1152525" cy="863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cxnSpLocks noChangeShapeType="1"/>
          </p:cNvCxnSpPr>
          <p:nvPr/>
        </p:nvCxnSpPr>
        <p:spPr bwMode="auto">
          <a:xfrm flipH="1" flipV="1">
            <a:off x="3652838" y="3357563"/>
            <a:ext cx="1465262" cy="825500"/>
          </a:xfrm>
          <a:prstGeom prst="line">
            <a:avLst/>
          </a:prstGeom>
          <a:noFill/>
          <a:ln w="571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Прямая соединительная линия 21"/>
          <p:cNvCxnSpPr>
            <a:cxnSpLocks noChangeShapeType="1"/>
          </p:cNvCxnSpPr>
          <p:nvPr/>
        </p:nvCxnSpPr>
        <p:spPr bwMode="auto">
          <a:xfrm>
            <a:off x="5137150" y="4216400"/>
            <a:ext cx="1460500" cy="12700"/>
          </a:xfrm>
          <a:prstGeom prst="line">
            <a:avLst/>
          </a:prstGeom>
          <a:noFill/>
          <a:ln w="571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Прямая соединительная линия 23"/>
          <p:cNvCxnSpPr>
            <a:cxnSpLocks noChangeShapeType="1"/>
          </p:cNvCxnSpPr>
          <p:nvPr/>
        </p:nvCxnSpPr>
        <p:spPr bwMode="auto">
          <a:xfrm flipH="1" flipV="1">
            <a:off x="6588125" y="4221163"/>
            <a:ext cx="1008063" cy="760412"/>
          </a:xfrm>
          <a:prstGeom prst="line">
            <a:avLst/>
          </a:prstGeom>
          <a:noFill/>
          <a:ln w="571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3" name="Прямоугольник 24"/>
          <p:cNvSpPr>
            <a:spLocks noChangeArrowheads="1"/>
          </p:cNvSpPr>
          <p:nvPr/>
        </p:nvSpPr>
        <p:spPr bwMode="auto">
          <a:xfrm>
            <a:off x="0" y="2357438"/>
            <a:ext cx="612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t</a:t>
            </a:r>
            <a:r>
              <a:rPr lang="en-US" b="1">
                <a:cs typeface="Tahoma" pitchFamily="34" charset="0"/>
              </a:rPr>
              <a:t>°</a:t>
            </a:r>
            <a:r>
              <a:rPr lang="ru-RU" b="1">
                <a:cs typeface="Tahoma" pitchFamily="34" charset="0"/>
              </a:rPr>
              <a:t>,</a:t>
            </a:r>
            <a:r>
              <a:rPr lang="en-US" b="1"/>
              <a:t>C</a:t>
            </a:r>
            <a:endParaRPr lang="ru-RU" b="1"/>
          </a:p>
        </p:txBody>
      </p:sp>
      <p:sp>
        <p:nvSpPr>
          <p:cNvPr id="3084" name="Прямоугольник 25"/>
          <p:cNvSpPr>
            <a:spLocks noChangeArrowheads="1"/>
          </p:cNvSpPr>
          <p:nvPr/>
        </p:nvSpPr>
        <p:spPr bwMode="auto">
          <a:xfrm>
            <a:off x="7051675" y="4210050"/>
            <a:ext cx="727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t</a:t>
            </a:r>
            <a:r>
              <a:rPr lang="ru-RU" b="1"/>
              <a:t>,</a:t>
            </a:r>
            <a:r>
              <a:rPr lang="ru-RU">
                <a:cs typeface="Tahoma" pitchFamily="34" charset="0"/>
              </a:rPr>
              <a:t>мин</a:t>
            </a:r>
            <a:endParaRPr lang="ru-RU"/>
          </a:p>
        </p:txBody>
      </p:sp>
      <p:sp>
        <p:nvSpPr>
          <p:cNvPr id="3085" name="Прямоугольник 26"/>
          <p:cNvSpPr>
            <a:spLocks noChangeArrowheads="1"/>
          </p:cNvSpPr>
          <p:nvPr/>
        </p:nvSpPr>
        <p:spPr bwMode="auto">
          <a:xfrm>
            <a:off x="330200" y="3571875"/>
            <a:ext cx="384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00" b="1"/>
              <a:t>20</a:t>
            </a:r>
          </a:p>
        </p:txBody>
      </p:sp>
      <p:sp>
        <p:nvSpPr>
          <p:cNvPr id="3086" name="Прямоугольник 27"/>
          <p:cNvSpPr>
            <a:spLocks noChangeArrowheads="1"/>
          </p:cNvSpPr>
          <p:nvPr/>
        </p:nvSpPr>
        <p:spPr bwMode="auto">
          <a:xfrm rot="237899">
            <a:off x="330200" y="3192463"/>
            <a:ext cx="384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400" b="1"/>
              <a:t>40</a:t>
            </a:r>
          </a:p>
        </p:txBody>
      </p:sp>
      <p:sp>
        <p:nvSpPr>
          <p:cNvPr id="3087" name="Прямоугольник 28"/>
          <p:cNvSpPr>
            <a:spLocks noChangeArrowheads="1"/>
          </p:cNvSpPr>
          <p:nvPr/>
        </p:nvSpPr>
        <p:spPr bwMode="auto">
          <a:xfrm>
            <a:off x="330200" y="2763838"/>
            <a:ext cx="384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400" b="1"/>
              <a:t>60</a:t>
            </a:r>
          </a:p>
        </p:txBody>
      </p:sp>
      <p:sp>
        <p:nvSpPr>
          <p:cNvPr id="3088" name="Прямоугольник 31"/>
          <p:cNvSpPr>
            <a:spLocks noChangeArrowheads="1"/>
          </p:cNvSpPr>
          <p:nvPr/>
        </p:nvSpPr>
        <p:spPr bwMode="auto">
          <a:xfrm>
            <a:off x="214313" y="4429125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</a:t>
            </a:r>
            <a:r>
              <a:rPr lang="ru-RU" sz="1400" b="1"/>
              <a:t>20</a:t>
            </a:r>
          </a:p>
        </p:txBody>
      </p:sp>
      <p:sp>
        <p:nvSpPr>
          <p:cNvPr id="3089" name="Прямоугольник 32"/>
          <p:cNvSpPr>
            <a:spLocks noChangeArrowheads="1"/>
          </p:cNvSpPr>
          <p:nvPr/>
        </p:nvSpPr>
        <p:spPr bwMode="auto">
          <a:xfrm>
            <a:off x="214313" y="4857750"/>
            <a:ext cx="460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-</a:t>
            </a:r>
            <a:r>
              <a:rPr lang="ru-RU" sz="1400" b="1"/>
              <a:t>40</a:t>
            </a:r>
          </a:p>
        </p:txBody>
      </p:sp>
      <p:sp>
        <p:nvSpPr>
          <p:cNvPr id="3090" name="Прямоугольник 33"/>
          <p:cNvSpPr>
            <a:spLocks noChangeArrowheads="1"/>
          </p:cNvSpPr>
          <p:nvPr/>
        </p:nvSpPr>
        <p:spPr bwMode="auto">
          <a:xfrm>
            <a:off x="214313" y="5273675"/>
            <a:ext cx="442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00" b="1"/>
              <a:t>-60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57188" y="785813"/>
            <a:ext cx="8501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rgbClr val="C00000"/>
                </a:solidFill>
              </a:rPr>
              <a:t>График зависимости температуры кристаллического тела </a:t>
            </a:r>
            <a:r>
              <a:rPr lang="ru-RU" b="1">
                <a:solidFill>
                  <a:srgbClr val="003366"/>
                </a:solidFill>
              </a:rPr>
              <a:t>(льда) </a:t>
            </a:r>
            <a:r>
              <a:rPr lang="ru-RU" b="1">
                <a:solidFill>
                  <a:srgbClr val="C00000"/>
                </a:solidFill>
              </a:rPr>
              <a:t>от времени его нагревания.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00063" y="1571625"/>
            <a:ext cx="3968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srgbClr val="262673"/>
                </a:solidFill>
              </a:rPr>
              <a:t>Начальная температура льда – 40</a:t>
            </a:r>
            <a:r>
              <a:rPr lang="ru-RU" sz="1600" b="1">
                <a:solidFill>
                  <a:srgbClr val="262673"/>
                </a:solidFill>
                <a:latin typeface="Tahoma" pitchFamily="34" charset="0"/>
                <a:cs typeface="Tahoma" pitchFamily="34" charset="0"/>
              </a:rPr>
              <a:t>°</a:t>
            </a:r>
            <a:r>
              <a:rPr lang="ru-RU" sz="1600" b="1">
                <a:solidFill>
                  <a:srgbClr val="262673"/>
                </a:solidFill>
              </a:rPr>
              <a:t>С.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539750" y="4797425"/>
            <a:ext cx="322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●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714375" y="486886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А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6408738" y="38608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F</a:t>
            </a:r>
            <a:endParaRPr lang="ru-RU" b="1"/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5013325" y="3860800"/>
            <a:ext cx="350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/>
              <a:t>E</a:t>
            </a:r>
            <a:endParaRPr lang="ru-RU" b="1"/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359150" y="29908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D</a:t>
            </a:r>
            <a:endParaRPr lang="ru-RU" b="1"/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2268538" y="38608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C</a:t>
            </a:r>
            <a:endParaRPr lang="ru-RU" b="1"/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1357313" y="3857625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B</a:t>
            </a:r>
            <a:endParaRPr lang="ru-RU" b="1"/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7175500" y="486886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K</a:t>
            </a:r>
            <a:endParaRPr lang="ru-RU" b="1"/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857250" y="1928813"/>
            <a:ext cx="2149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00" b="1"/>
              <a:t>А</a:t>
            </a:r>
            <a:r>
              <a:rPr lang="en-US" sz="1400" b="1"/>
              <a:t>B</a:t>
            </a:r>
            <a:r>
              <a:rPr lang="ru-RU" sz="1400" b="1"/>
              <a:t> – нагревание льда</a:t>
            </a: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827088" y="2214563"/>
            <a:ext cx="20272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00" b="1"/>
              <a:t>ВС– плавление льда</a:t>
            </a: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3429000" y="1928813"/>
            <a:ext cx="2154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CD - </a:t>
            </a:r>
            <a:r>
              <a:rPr lang="ru-RU" sz="1400" b="1"/>
              <a:t>нагревание воды</a:t>
            </a: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3429000" y="2214563"/>
            <a:ext cx="2241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DE – </a:t>
            </a:r>
            <a:r>
              <a:rPr lang="ru-RU" sz="1400" b="1"/>
              <a:t>охлаждение воды</a:t>
            </a:r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5857875" y="1928813"/>
            <a:ext cx="2389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EF – </a:t>
            </a:r>
            <a:r>
              <a:rPr lang="ru-RU" sz="1400" b="1"/>
              <a:t>отвердевание воды</a:t>
            </a:r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5857875" y="2214563"/>
            <a:ext cx="2185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FK – </a:t>
            </a:r>
            <a:r>
              <a:rPr lang="ru-RU" sz="1400" b="1"/>
              <a:t>охлаждение льда</a:t>
            </a:r>
          </a:p>
        </p:txBody>
      </p:sp>
      <p:sp>
        <p:nvSpPr>
          <p:cNvPr id="2" name="Прямоугольник 24"/>
          <p:cNvSpPr>
            <a:spLocks noChangeArrowheads="1"/>
          </p:cNvSpPr>
          <p:nvPr/>
        </p:nvSpPr>
        <p:spPr bwMode="auto">
          <a:xfrm>
            <a:off x="1403350" y="4005263"/>
            <a:ext cx="322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●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3" name="Прямоугольник 24"/>
          <p:cNvSpPr>
            <a:spLocks noChangeArrowheads="1"/>
          </p:cNvSpPr>
          <p:nvPr/>
        </p:nvSpPr>
        <p:spPr bwMode="auto">
          <a:xfrm>
            <a:off x="2339975" y="4005263"/>
            <a:ext cx="322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●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4" name="Прямоугольник 24"/>
          <p:cNvSpPr>
            <a:spLocks noChangeArrowheads="1"/>
          </p:cNvSpPr>
          <p:nvPr/>
        </p:nvSpPr>
        <p:spPr bwMode="auto">
          <a:xfrm>
            <a:off x="3492500" y="3141663"/>
            <a:ext cx="322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●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5" name="Прямоугольник 24"/>
          <p:cNvSpPr>
            <a:spLocks noChangeArrowheads="1"/>
          </p:cNvSpPr>
          <p:nvPr/>
        </p:nvSpPr>
        <p:spPr bwMode="auto">
          <a:xfrm>
            <a:off x="4932363" y="3998913"/>
            <a:ext cx="322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●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7" name="Прямоугольник 24"/>
          <p:cNvSpPr>
            <a:spLocks noChangeArrowheads="1"/>
          </p:cNvSpPr>
          <p:nvPr/>
        </p:nvSpPr>
        <p:spPr bwMode="auto">
          <a:xfrm>
            <a:off x="6410325" y="4005263"/>
            <a:ext cx="322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●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auto">
          <a:xfrm>
            <a:off x="7418388" y="4797425"/>
            <a:ext cx="322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●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42" name="Выноска 1 41"/>
          <p:cNvSpPr/>
          <p:nvPr/>
        </p:nvSpPr>
        <p:spPr>
          <a:xfrm>
            <a:off x="2857500" y="5715000"/>
            <a:ext cx="5857875" cy="500063"/>
          </a:xfrm>
          <a:prstGeom prst="borderCallout1">
            <a:avLst>
              <a:gd name="adj1" fmla="val -3084"/>
              <a:gd name="adj2" fmla="val 30112"/>
              <a:gd name="adj3" fmla="val -301741"/>
              <a:gd name="adj4" fmla="val -5999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Пока лед плавится, температура его не меняется.</a:t>
            </a:r>
          </a:p>
        </p:txBody>
      </p:sp>
      <p:pic>
        <p:nvPicPr>
          <p:cNvPr id="5163" name="Picture 2" descr="C:\Users\Директор\Desktop\Аннимации\Стрелки и значки\righ-gre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035844" y="4750594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64" name="Прямоугольник 14"/>
          <p:cNvSpPr>
            <a:spLocks noChangeArrowheads="1"/>
          </p:cNvSpPr>
          <p:nvPr/>
        </p:nvSpPr>
        <p:spPr bwMode="auto">
          <a:xfrm>
            <a:off x="1290638" y="4500563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8000"/>
                </a:solidFill>
              </a:rPr>
              <a:t>Q</a:t>
            </a:r>
            <a:endParaRPr lang="ru-RU" sz="2400">
              <a:solidFill>
                <a:srgbClr val="008000"/>
              </a:solidFill>
            </a:endParaRPr>
          </a:p>
        </p:txBody>
      </p:sp>
      <p:pic>
        <p:nvPicPr>
          <p:cNvPr id="5165" name="Picture 3" descr="C:\Users\Директор\Desktop\Аннимации\Стрелки и значки\righ-red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828801" y="4343400"/>
            <a:ext cx="4000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66" name="Прямоугольник 14"/>
          <p:cNvSpPr>
            <a:spLocks noChangeArrowheads="1"/>
          </p:cNvSpPr>
          <p:nvPr/>
        </p:nvSpPr>
        <p:spPr bwMode="auto">
          <a:xfrm>
            <a:off x="2071688" y="4214813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Q</a:t>
            </a:r>
            <a:endParaRPr lang="ru-RU" sz="2400">
              <a:solidFill>
                <a:srgbClr val="C00000"/>
              </a:solidFill>
            </a:endParaRPr>
          </a:p>
        </p:txBody>
      </p:sp>
      <p:pic>
        <p:nvPicPr>
          <p:cNvPr id="3118" name="Picture 2" descr="C:\Users\АРМ\Pictures\Рисунок1f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9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6263" y="-882650"/>
            <a:ext cx="15770226" cy="886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2" grpId="0"/>
      <p:bldP spid="3" grpId="0"/>
      <p:bldP spid="4" grpId="0"/>
      <p:bldP spid="5" grpId="0"/>
      <p:bldP spid="7" grpId="0"/>
      <p:bldP spid="8" grpId="0"/>
      <p:bldP spid="42" grpId="0" animBg="1"/>
      <p:bldP spid="5164" grpId="0"/>
      <p:bldP spid="51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7" descr="Молекулы вод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868863"/>
            <a:ext cx="1458913" cy="14890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9" descr="Молекулы льд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4840288"/>
            <a:ext cx="1584325" cy="15414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2" descr="C:\Users\Директор\Pictures\МОИ РИСУНКИ ПОФИЗИКЕ\Графики\Клетка лист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" t="31325" b="330"/>
          <a:stretch>
            <a:fillRect/>
          </a:stretch>
        </p:blipFill>
        <p:spPr bwMode="auto">
          <a:xfrm>
            <a:off x="3571875" y="1428750"/>
            <a:ext cx="41021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4" name="Прямая со стрелкой 43"/>
          <p:cNvCxnSpPr/>
          <p:nvPr/>
        </p:nvCxnSpPr>
        <p:spPr>
          <a:xfrm rot="5400000" flipH="1" flipV="1">
            <a:off x="1850231" y="3115469"/>
            <a:ext cx="3502025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Rectangle 55"/>
          <p:cNvSpPr>
            <a:spLocks noChangeArrowheads="1"/>
          </p:cNvSpPr>
          <p:nvPr/>
        </p:nvSpPr>
        <p:spPr bwMode="auto">
          <a:xfrm>
            <a:off x="3348038" y="4581525"/>
            <a:ext cx="4392612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103" name="Picture 51" descr="Штатив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96"/>
          <a:stretch>
            <a:fillRect/>
          </a:stretch>
        </p:blipFill>
        <p:spPr bwMode="auto">
          <a:xfrm>
            <a:off x="285750" y="1928813"/>
            <a:ext cx="2643188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2" descr="C:\Users\Директор\Pictures\МОИ РИСУНКИ ПОФИЗИКЕ\Физприборы\dfgh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141663"/>
            <a:ext cx="1358900" cy="194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34" descr="Голубая тисненая бумага"/>
          <p:cNvSpPr>
            <a:spLocks noChangeArrowheads="1"/>
          </p:cNvSpPr>
          <p:nvPr/>
        </p:nvSpPr>
        <p:spPr bwMode="auto">
          <a:xfrm>
            <a:off x="1331913" y="3927475"/>
            <a:ext cx="792162" cy="1157288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70" name="Rectangle 34" descr="Голубая тисненая бумага"/>
          <p:cNvSpPr>
            <a:spLocks noChangeArrowheads="1"/>
          </p:cNvSpPr>
          <p:nvPr/>
        </p:nvSpPr>
        <p:spPr bwMode="auto">
          <a:xfrm>
            <a:off x="1331913" y="4298950"/>
            <a:ext cx="792162" cy="714375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86" name="Прямоугольник 27"/>
          <p:cNvSpPr>
            <a:spLocks noChangeArrowheads="1"/>
          </p:cNvSpPr>
          <p:nvPr/>
        </p:nvSpPr>
        <p:spPr bwMode="auto">
          <a:xfrm>
            <a:off x="1547813" y="4292600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b="1"/>
              <a:t>Лед</a:t>
            </a:r>
          </a:p>
        </p:txBody>
      </p:sp>
      <p:pic>
        <p:nvPicPr>
          <p:cNvPr id="39971" name="Picture 4" descr="C:\Users\Директор\Pictures\МОИ РИСУНКИ ПОФИЗИКЕ\Физприборы\df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81"/>
          <a:stretch>
            <a:fillRect/>
          </a:stretch>
        </p:blipFill>
        <p:spPr bwMode="auto">
          <a:xfrm>
            <a:off x="1116013" y="4640263"/>
            <a:ext cx="12509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68" name="Picture 17" descr="512967509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730750"/>
            <a:ext cx="2873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2" descr="C:\Users\Директор\Pictures\МОИ РИСУНКИ ПОФИЗИКЕ\Физприборы\Спиртовка13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454650"/>
            <a:ext cx="1857375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Oval 41"/>
          <p:cNvSpPr>
            <a:spLocks noChangeArrowheads="1"/>
          </p:cNvSpPr>
          <p:nvPr/>
        </p:nvSpPr>
        <p:spPr bwMode="auto">
          <a:xfrm>
            <a:off x="2266950" y="5157788"/>
            <a:ext cx="71438" cy="730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12" name="Oval 43"/>
          <p:cNvSpPr>
            <a:spLocks noChangeArrowheads="1"/>
          </p:cNvSpPr>
          <p:nvPr/>
        </p:nvSpPr>
        <p:spPr bwMode="auto">
          <a:xfrm>
            <a:off x="2482850" y="5373688"/>
            <a:ext cx="71438" cy="730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13" name="Oval 46"/>
          <p:cNvSpPr>
            <a:spLocks noChangeArrowheads="1"/>
          </p:cNvSpPr>
          <p:nvPr/>
        </p:nvSpPr>
        <p:spPr bwMode="auto">
          <a:xfrm>
            <a:off x="2698750" y="5589588"/>
            <a:ext cx="71438" cy="730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14" name="Oval 47"/>
          <p:cNvSpPr>
            <a:spLocks noChangeArrowheads="1"/>
          </p:cNvSpPr>
          <p:nvPr/>
        </p:nvSpPr>
        <p:spPr bwMode="auto">
          <a:xfrm>
            <a:off x="2914650" y="5805488"/>
            <a:ext cx="71438" cy="730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15" name="Oval 48"/>
          <p:cNvSpPr>
            <a:spLocks noChangeArrowheads="1"/>
          </p:cNvSpPr>
          <p:nvPr/>
        </p:nvSpPr>
        <p:spPr bwMode="auto">
          <a:xfrm>
            <a:off x="3130550" y="6021388"/>
            <a:ext cx="71438" cy="730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116" name="Picture 5" descr="C:\Users\Директор\Pictures\МОИ РИСУНКИ ПОФИЗИКЕ\Физприборы\про1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5000625"/>
            <a:ext cx="188277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4" descr="C:\Users\Директор\Pictures\МОИ РИСУНКИ ПОФИЗИКЕ\Физприборы\df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81"/>
          <a:stretch>
            <a:fillRect/>
          </a:stretch>
        </p:blipFill>
        <p:spPr bwMode="auto">
          <a:xfrm>
            <a:off x="1116013" y="4508500"/>
            <a:ext cx="122396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64" name="Прямоугольник 27"/>
          <p:cNvSpPr>
            <a:spLocks noChangeArrowheads="1"/>
          </p:cNvSpPr>
          <p:nvPr/>
        </p:nvSpPr>
        <p:spPr bwMode="auto">
          <a:xfrm>
            <a:off x="1571625" y="4714875"/>
            <a:ext cx="698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b="1"/>
              <a:t>Вода</a:t>
            </a:r>
          </a:p>
        </p:txBody>
      </p:sp>
      <p:cxnSp>
        <p:nvCxnSpPr>
          <p:cNvPr id="4119" name="Прямая со стрелкой 5"/>
          <p:cNvCxnSpPr>
            <a:cxnSpLocks noChangeShapeType="1"/>
          </p:cNvCxnSpPr>
          <p:nvPr/>
        </p:nvCxnSpPr>
        <p:spPr bwMode="auto">
          <a:xfrm flipV="1">
            <a:off x="3602038" y="3143250"/>
            <a:ext cx="4071937" cy="793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3616326" y="3106737"/>
            <a:ext cx="798512" cy="88741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459288" y="3141663"/>
            <a:ext cx="1336675" cy="952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5730875" y="2293938"/>
            <a:ext cx="1152525" cy="863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3" name="Прямоугольник 24"/>
          <p:cNvSpPr>
            <a:spLocks noChangeArrowheads="1"/>
          </p:cNvSpPr>
          <p:nvPr/>
        </p:nvSpPr>
        <p:spPr bwMode="auto">
          <a:xfrm>
            <a:off x="2887663" y="1293813"/>
            <a:ext cx="612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t</a:t>
            </a:r>
            <a:r>
              <a:rPr lang="en-US" b="1">
                <a:cs typeface="Tahoma" pitchFamily="34" charset="0"/>
              </a:rPr>
              <a:t>°</a:t>
            </a:r>
            <a:r>
              <a:rPr lang="ru-RU" b="1">
                <a:cs typeface="Tahoma" pitchFamily="34" charset="0"/>
              </a:rPr>
              <a:t>,</a:t>
            </a:r>
            <a:r>
              <a:rPr lang="en-US" b="1"/>
              <a:t>C</a:t>
            </a:r>
            <a:endParaRPr lang="ru-RU" b="1"/>
          </a:p>
        </p:txBody>
      </p:sp>
      <p:sp>
        <p:nvSpPr>
          <p:cNvPr id="4124" name="Прямоугольник 25"/>
          <p:cNvSpPr>
            <a:spLocks noChangeArrowheads="1"/>
          </p:cNvSpPr>
          <p:nvPr/>
        </p:nvSpPr>
        <p:spPr bwMode="auto">
          <a:xfrm>
            <a:off x="6888163" y="3222625"/>
            <a:ext cx="727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t</a:t>
            </a:r>
            <a:r>
              <a:rPr lang="ru-RU" b="1"/>
              <a:t>,</a:t>
            </a:r>
            <a:r>
              <a:rPr lang="ru-RU">
                <a:cs typeface="Tahoma" pitchFamily="34" charset="0"/>
              </a:rPr>
              <a:t>мин</a:t>
            </a:r>
            <a:endParaRPr lang="ru-RU"/>
          </a:p>
        </p:txBody>
      </p:sp>
      <p:sp>
        <p:nvSpPr>
          <p:cNvPr id="4125" name="Прямоугольник 26"/>
          <p:cNvSpPr>
            <a:spLocks noChangeArrowheads="1"/>
          </p:cNvSpPr>
          <p:nvPr/>
        </p:nvSpPr>
        <p:spPr bwMode="auto">
          <a:xfrm>
            <a:off x="3217863" y="2508250"/>
            <a:ext cx="384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00" b="1"/>
              <a:t>20</a:t>
            </a:r>
          </a:p>
        </p:txBody>
      </p:sp>
      <p:sp>
        <p:nvSpPr>
          <p:cNvPr id="4126" name="Прямоугольник 27"/>
          <p:cNvSpPr>
            <a:spLocks noChangeArrowheads="1"/>
          </p:cNvSpPr>
          <p:nvPr/>
        </p:nvSpPr>
        <p:spPr bwMode="auto">
          <a:xfrm rot="237899">
            <a:off x="3217863" y="2128838"/>
            <a:ext cx="384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400" b="1"/>
              <a:t>40</a:t>
            </a:r>
          </a:p>
        </p:txBody>
      </p:sp>
      <p:sp>
        <p:nvSpPr>
          <p:cNvPr id="4127" name="Прямоугольник 28"/>
          <p:cNvSpPr>
            <a:spLocks noChangeArrowheads="1"/>
          </p:cNvSpPr>
          <p:nvPr/>
        </p:nvSpPr>
        <p:spPr bwMode="auto">
          <a:xfrm>
            <a:off x="3217863" y="1700213"/>
            <a:ext cx="384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400" b="1"/>
              <a:t>60</a:t>
            </a:r>
          </a:p>
        </p:txBody>
      </p:sp>
      <p:sp>
        <p:nvSpPr>
          <p:cNvPr id="4128" name="Прямоугольник 31"/>
          <p:cNvSpPr>
            <a:spLocks noChangeArrowheads="1"/>
          </p:cNvSpPr>
          <p:nvPr/>
        </p:nvSpPr>
        <p:spPr bwMode="auto">
          <a:xfrm>
            <a:off x="3101975" y="33655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</a:t>
            </a:r>
            <a:r>
              <a:rPr lang="ru-RU" sz="1400" b="1"/>
              <a:t>20</a:t>
            </a:r>
          </a:p>
        </p:txBody>
      </p:sp>
      <p:sp>
        <p:nvSpPr>
          <p:cNvPr id="4129" name="Прямоугольник 32"/>
          <p:cNvSpPr>
            <a:spLocks noChangeArrowheads="1"/>
          </p:cNvSpPr>
          <p:nvPr/>
        </p:nvSpPr>
        <p:spPr bwMode="auto">
          <a:xfrm>
            <a:off x="3101975" y="3794125"/>
            <a:ext cx="460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-</a:t>
            </a:r>
            <a:r>
              <a:rPr lang="ru-RU" sz="1400" b="1"/>
              <a:t>40</a:t>
            </a:r>
          </a:p>
        </p:txBody>
      </p:sp>
      <p:sp>
        <p:nvSpPr>
          <p:cNvPr id="4130" name="Прямоугольник 33"/>
          <p:cNvSpPr>
            <a:spLocks noChangeArrowheads="1"/>
          </p:cNvSpPr>
          <p:nvPr/>
        </p:nvSpPr>
        <p:spPr bwMode="auto">
          <a:xfrm>
            <a:off x="3101975" y="4210050"/>
            <a:ext cx="442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00" b="1"/>
              <a:t>-60</a:t>
            </a:r>
          </a:p>
        </p:txBody>
      </p:sp>
      <p:sp>
        <p:nvSpPr>
          <p:cNvPr id="56" name="Прямоугольник 55"/>
          <p:cNvSpPr>
            <a:spLocks noChangeArrowheads="1"/>
          </p:cNvSpPr>
          <p:nvPr/>
        </p:nvSpPr>
        <p:spPr bwMode="auto">
          <a:xfrm>
            <a:off x="3427413" y="3733800"/>
            <a:ext cx="322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●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57" name="Прямоугольник 56"/>
          <p:cNvSpPr>
            <a:spLocks noChangeArrowheads="1"/>
          </p:cNvSpPr>
          <p:nvPr/>
        </p:nvSpPr>
        <p:spPr bwMode="auto">
          <a:xfrm>
            <a:off x="3602038" y="380523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А</a:t>
            </a:r>
          </a:p>
        </p:txBody>
      </p:sp>
      <p:sp>
        <p:nvSpPr>
          <p:cNvPr id="58" name="Прямоугольник 57"/>
          <p:cNvSpPr>
            <a:spLocks noChangeArrowheads="1"/>
          </p:cNvSpPr>
          <p:nvPr/>
        </p:nvSpPr>
        <p:spPr bwMode="auto">
          <a:xfrm>
            <a:off x="6667500" y="19272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D</a:t>
            </a:r>
            <a:endParaRPr lang="ru-RU" b="1"/>
          </a:p>
        </p:txBody>
      </p:sp>
      <p:sp>
        <p:nvSpPr>
          <p:cNvPr id="59" name="Прямоугольник 58"/>
          <p:cNvSpPr>
            <a:spLocks noChangeArrowheads="1"/>
          </p:cNvSpPr>
          <p:nvPr/>
        </p:nvSpPr>
        <p:spPr bwMode="auto">
          <a:xfrm>
            <a:off x="5454650" y="279717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C</a:t>
            </a:r>
            <a:endParaRPr lang="ru-RU" b="1"/>
          </a:p>
        </p:txBody>
      </p:sp>
      <p:sp>
        <p:nvSpPr>
          <p:cNvPr id="60" name="Прямоугольник 59"/>
          <p:cNvSpPr>
            <a:spLocks noChangeArrowheads="1"/>
          </p:cNvSpPr>
          <p:nvPr/>
        </p:nvSpPr>
        <p:spPr bwMode="auto">
          <a:xfrm>
            <a:off x="4244975" y="2794000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B</a:t>
            </a:r>
            <a:endParaRPr lang="ru-RU" b="1"/>
          </a:p>
        </p:txBody>
      </p:sp>
      <p:sp>
        <p:nvSpPr>
          <p:cNvPr id="61" name="Прямоугольник 60"/>
          <p:cNvSpPr>
            <a:spLocks noChangeArrowheads="1"/>
          </p:cNvSpPr>
          <p:nvPr/>
        </p:nvSpPr>
        <p:spPr bwMode="auto">
          <a:xfrm>
            <a:off x="3744913" y="865188"/>
            <a:ext cx="2149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00" b="1"/>
              <a:t>А</a:t>
            </a:r>
            <a:r>
              <a:rPr lang="en-US" sz="1400" b="1"/>
              <a:t>B</a:t>
            </a:r>
            <a:r>
              <a:rPr lang="ru-RU" sz="1400" b="1"/>
              <a:t> – нагревание льда</a:t>
            </a:r>
          </a:p>
        </p:txBody>
      </p:sp>
      <p:sp>
        <p:nvSpPr>
          <p:cNvPr id="62" name="Прямоугольник 61"/>
          <p:cNvSpPr>
            <a:spLocks noChangeArrowheads="1"/>
          </p:cNvSpPr>
          <p:nvPr/>
        </p:nvSpPr>
        <p:spPr bwMode="auto">
          <a:xfrm>
            <a:off x="3714750" y="1150938"/>
            <a:ext cx="2027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00" b="1"/>
              <a:t>ВС– плавление льда</a:t>
            </a:r>
          </a:p>
        </p:txBody>
      </p:sp>
      <p:sp>
        <p:nvSpPr>
          <p:cNvPr id="63" name="Прямоугольник 62"/>
          <p:cNvSpPr>
            <a:spLocks noChangeArrowheads="1"/>
          </p:cNvSpPr>
          <p:nvPr/>
        </p:nvSpPr>
        <p:spPr bwMode="auto">
          <a:xfrm>
            <a:off x="6316663" y="865188"/>
            <a:ext cx="2154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CD - </a:t>
            </a:r>
            <a:r>
              <a:rPr lang="ru-RU" sz="1400" b="1"/>
              <a:t>нагревание воды</a:t>
            </a:r>
          </a:p>
        </p:txBody>
      </p:sp>
      <p:sp>
        <p:nvSpPr>
          <p:cNvPr id="64" name="Прямоугольник 24"/>
          <p:cNvSpPr>
            <a:spLocks noChangeArrowheads="1"/>
          </p:cNvSpPr>
          <p:nvPr/>
        </p:nvSpPr>
        <p:spPr bwMode="auto">
          <a:xfrm>
            <a:off x="4291013" y="2941638"/>
            <a:ext cx="322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●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65" name="Прямоугольник 24"/>
          <p:cNvSpPr>
            <a:spLocks noChangeArrowheads="1"/>
          </p:cNvSpPr>
          <p:nvPr/>
        </p:nvSpPr>
        <p:spPr bwMode="auto">
          <a:xfrm>
            <a:off x="5588000" y="2941638"/>
            <a:ext cx="322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●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66" name="Прямоугольник 24"/>
          <p:cNvSpPr>
            <a:spLocks noChangeArrowheads="1"/>
          </p:cNvSpPr>
          <p:nvPr/>
        </p:nvSpPr>
        <p:spPr bwMode="auto">
          <a:xfrm>
            <a:off x="6705600" y="2078038"/>
            <a:ext cx="322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●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67" name="Выноска 1 66"/>
          <p:cNvSpPr>
            <a:spLocks/>
          </p:cNvSpPr>
          <p:nvPr/>
        </p:nvSpPr>
        <p:spPr bwMode="auto">
          <a:xfrm>
            <a:off x="5867400" y="1268413"/>
            <a:ext cx="3024188" cy="500062"/>
          </a:xfrm>
          <a:prstGeom prst="borderCallout1">
            <a:avLst>
              <a:gd name="adj1" fmla="val 22856"/>
              <a:gd name="adj2" fmla="val -2519"/>
              <a:gd name="adj3" fmla="val 365079"/>
              <a:gd name="adj4" fmla="val -24356"/>
            </a:avLst>
          </a:prstGeom>
          <a:solidFill>
            <a:schemeClr val="bg1"/>
          </a:solidFill>
          <a:ln w="317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/>
              <a:t>Пока лед плавится, температура его не меняется.</a:t>
            </a:r>
          </a:p>
        </p:txBody>
      </p:sp>
      <p:pic>
        <p:nvPicPr>
          <p:cNvPr id="68" name="Picture 2" descr="C:\Users\Директор\Desktop\Аннимации\Стрелки и значки\righ-gre.gif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3923506" y="3686970"/>
            <a:ext cx="4286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Прямоугольник 14"/>
          <p:cNvSpPr>
            <a:spLocks noChangeArrowheads="1"/>
          </p:cNvSpPr>
          <p:nvPr/>
        </p:nvSpPr>
        <p:spPr bwMode="auto">
          <a:xfrm>
            <a:off x="4178300" y="3436938"/>
            <a:ext cx="423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8000"/>
                </a:solidFill>
              </a:rPr>
              <a:t>Q</a:t>
            </a:r>
            <a:endParaRPr lang="ru-RU" sz="2400">
              <a:solidFill>
                <a:srgbClr val="008000"/>
              </a:solidFill>
            </a:endParaRPr>
          </a:p>
        </p:txBody>
      </p:sp>
      <p:pic>
        <p:nvPicPr>
          <p:cNvPr id="70" name="Picture 3" descr="C:\Users\Директор\Desktop\Аннимации\Стрелки и значки\righ-red.gif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4716463" y="3279775"/>
            <a:ext cx="4000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Прямоугольник 14"/>
          <p:cNvSpPr>
            <a:spLocks noChangeArrowheads="1"/>
          </p:cNvSpPr>
          <p:nvPr/>
        </p:nvSpPr>
        <p:spPr bwMode="auto">
          <a:xfrm>
            <a:off x="4959350" y="3151188"/>
            <a:ext cx="423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Q</a:t>
            </a:r>
            <a:endParaRPr lang="ru-RU" sz="2400">
              <a:solidFill>
                <a:srgbClr val="C00000"/>
              </a:solidFill>
            </a:endParaRPr>
          </a:p>
        </p:txBody>
      </p:sp>
      <p:sp>
        <p:nvSpPr>
          <p:cNvPr id="4150" name="AutoShape 54" descr="Голубая тисненая бумага"/>
          <p:cNvSpPr>
            <a:spLocks noChangeArrowheads="1"/>
          </p:cNvSpPr>
          <p:nvPr/>
        </p:nvSpPr>
        <p:spPr bwMode="auto">
          <a:xfrm rot="1040178">
            <a:off x="1916113" y="4941888"/>
            <a:ext cx="2376487" cy="142875"/>
          </a:xfrm>
          <a:prstGeom prst="leftRightArrow">
            <a:avLst>
              <a:gd name="adj1" fmla="val 50000"/>
              <a:gd name="adj2" fmla="val 332667"/>
            </a:avLst>
          </a:prstGeom>
          <a:blipFill dpi="0" rotWithShape="1">
            <a:blip r:embed="rId8"/>
            <a:srcRect/>
            <a:tile tx="0" ty="0" sx="100000" sy="100000" flip="none" algn="tl"/>
          </a:blipFill>
          <a:ln w="31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52" name="Rectangle 56"/>
          <p:cNvSpPr>
            <a:spLocks noChangeArrowheads="1"/>
          </p:cNvSpPr>
          <p:nvPr/>
        </p:nvSpPr>
        <p:spPr bwMode="auto">
          <a:xfrm>
            <a:off x="6372225" y="5445125"/>
            <a:ext cx="2663825" cy="1368425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400" b="1"/>
              <a:t>Энергия, которую получает кристаллическое тело при плавлении, расходуется на разрушение кристалла. Поэтому температура его не меняется.</a:t>
            </a:r>
          </a:p>
        </p:txBody>
      </p:sp>
      <p:pic>
        <p:nvPicPr>
          <p:cNvPr id="39" name="Picture 2" descr="C:\Users\Директор\Pictures\МОИ РИСУНКИ ПОФИЗИКЕ\Тепло\Рисунок11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88162">
            <a:off x="3941763" y="4221163"/>
            <a:ext cx="4662487" cy="225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:\Users\АРМ\Pictures\Рисунок1f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1" name="Рисунок 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6263" y="-882650"/>
            <a:ext cx="15770226" cy="886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3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30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3" dur="3000"/>
                                        <p:tgtEl>
                                          <p:spTgt spid="39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0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20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9970" grpId="0" animBg="1"/>
      <p:bldP spid="39986" grpId="0"/>
      <p:bldP spid="39964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 animBg="1"/>
      <p:bldP spid="69" grpId="0"/>
      <p:bldP spid="71" grpId="0"/>
      <p:bldP spid="4150" grpId="0" animBg="1"/>
      <p:bldP spid="41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3" descr="График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863" y="2420938"/>
            <a:ext cx="3987800" cy="333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2" descr="C:\Users\Директор\Pictures\МОИ РИСУНКИ ПОФИЗИКЕ\Физприборы\dfg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141663"/>
            <a:ext cx="1358900" cy="194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70" name="Rectangle 34" descr="Голубая тисненая бумага"/>
          <p:cNvSpPr>
            <a:spLocks noChangeArrowheads="1"/>
          </p:cNvSpPr>
          <p:nvPr/>
        </p:nvSpPr>
        <p:spPr bwMode="auto">
          <a:xfrm>
            <a:off x="1331913" y="4365625"/>
            <a:ext cx="792162" cy="714375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9968" name="Picture 17" descr="51296750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730750"/>
            <a:ext cx="2873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2" descr="C:\Users\Директор\Pictures\МОИ РИСУНКИ ПОФИЗИКЕ\Физприборы\Спиртовка1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454650"/>
            <a:ext cx="1857375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Oval 41"/>
          <p:cNvSpPr>
            <a:spLocks noChangeArrowheads="1"/>
          </p:cNvSpPr>
          <p:nvPr/>
        </p:nvSpPr>
        <p:spPr bwMode="auto">
          <a:xfrm>
            <a:off x="2266950" y="5157788"/>
            <a:ext cx="71438" cy="730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Oval 43"/>
          <p:cNvSpPr>
            <a:spLocks noChangeArrowheads="1"/>
          </p:cNvSpPr>
          <p:nvPr/>
        </p:nvSpPr>
        <p:spPr bwMode="auto">
          <a:xfrm>
            <a:off x="2482850" y="5373688"/>
            <a:ext cx="71438" cy="730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Oval 46"/>
          <p:cNvSpPr>
            <a:spLocks noChangeArrowheads="1"/>
          </p:cNvSpPr>
          <p:nvPr/>
        </p:nvSpPr>
        <p:spPr bwMode="auto">
          <a:xfrm>
            <a:off x="2698750" y="5589588"/>
            <a:ext cx="71438" cy="730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Oval 47"/>
          <p:cNvSpPr>
            <a:spLocks noChangeArrowheads="1"/>
          </p:cNvSpPr>
          <p:nvPr/>
        </p:nvSpPr>
        <p:spPr bwMode="auto">
          <a:xfrm>
            <a:off x="2914650" y="5805488"/>
            <a:ext cx="71438" cy="730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Oval 48"/>
          <p:cNvSpPr>
            <a:spLocks noChangeArrowheads="1"/>
          </p:cNvSpPr>
          <p:nvPr/>
        </p:nvSpPr>
        <p:spPr bwMode="auto">
          <a:xfrm>
            <a:off x="3130550" y="6021388"/>
            <a:ext cx="71438" cy="730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132" name="Picture 2" descr="C:\Users\Директор\Pictures\МОИ РИСУНКИ ПОФИЗИКЕ\Физприборы\dfg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141663"/>
            <a:ext cx="1358900" cy="194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4" descr="Голубая тисненая бумага"/>
          <p:cNvSpPr>
            <a:spLocks noChangeArrowheads="1"/>
          </p:cNvSpPr>
          <p:nvPr/>
        </p:nvSpPr>
        <p:spPr bwMode="auto">
          <a:xfrm>
            <a:off x="6948488" y="4370388"/>
            <a:ext cx="792162" cy="714375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" name="Picture 17" descr="51296750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724400"/>
            <a:ext cx="2873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2" descr="C:\Users\Директор\Pictures\МОИ РИСУНКИ ПОФИЗИКЕ\Физприборы\Спиртовка1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445125"/>
            <a:ext cx="1857375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6" name="Oval 41"/>
          <p:cNvSpPr>
            <a:spLocks noChangeArrowheads="1"/>
          </p:cNvSpPr>
          <p:nvPr/>
        </p:nvSpPr>
        <p:spPr bwMode="auto">
          <a:xfrm>
            <a:off x="8208963" y="5157788"/>
            <a:ext cx="71437" cy="730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Oval 43"/>
          <p:cNvSpPr>
            <a:spLocks noChangeArrowheads="1"/>
          </p:cNvSpPr>
          <p:nvPr/>
        </p:nvSpPr>
        <p:spPr bwMode="auto">
          <a:xfrm>
            <a:off x="8424863" y="5373688"/>
            <a:ext cx="71437" cy="730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8" name="Oval 46"/>
          <p:cNvSpPr>
            <a:spLocks noChangeArrowheads="1"/>
          </p:cNvSpPr>
          <p:nvPr/>
        </p:nvSpPr>
        <p:spPr bwMode="auto">
          <a:xfrm>
            <a:off x="8640763" y="5589588"/>
            <a:ext cx="71437" cy="730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9" name="Oval 47"/>
          <p:cNvSpPr>
            <a:spLocks noChangeArrowheads="1"/>
          </p:cNvSpPr>
          <p:nvPr/>
        </p:nvSpPr>
        <p:spPr bwMode="auto">
          <a:xfrm>
            <a:off x="8856663" y="5805488"/>
            <a:ext cx="71437" cy="730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40" name="Oval 48"/>
          <p:cNvSpPr>
            <a:spLocks noChangeArrowheads="1"/>
          </p:cNvSpPr>
          <p:nvPr/>
        </p:nvSpPr>
        <p:spPr bwMode="auto">
          <a:xfrm>
            <a:off x="9072563" y="6021388"/>
            <a:ext cx="71437" cy="730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95" name="Rectangle 71"/>
          <p:cNvSpPr>
            <a:spLocks noChangeArrowheads="1"/>
          </p:cNvSpPr>
          <p:nvPr/>
        </p:nvSpPr>
        <p:spPr bwMode="auto">
          <a:xfrm>
            <a:off x="2522538" y="3484563"/>
            <a:ext cx="374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900" b="1">
                <a:solidFill>
                  <a:srgbClr val="CC0000"/>
                </a:solidFill>
              </a:rPr>
              <a:t>232</a:t>
            </a:r>
          </a:p>
        </p:txBody>
      </p:sp>
      <p:sp>
        <p:nvSpPr>
          <p:cNvPr id="26696" name="Rectangle 72"/>
          <p:cNvSpPr>
            <a:spLocks noChangeArrowheads="1"/>
          </p:cNvSpPr>
          <p:nvPr/>
        </p:nvSpPr>
        <p:spPr bwMode="auto">
          <a:xfrm>
            <a:off x="2555875" y="2636838"/>
            <a:ext cx="393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000" b="1">
                <a:solidFill>
                  <a:srgbClr val="CC0000"/>
                </a:solidFill>
              </a:rPr>
              <a:t>327</a:t>
            </a:r>
          </a:p>
        </p:txBody>
      </p:sp>
      <p:sp>
        <p:nvSpPr>
          <p:cNvPr id="26698" name="Line 74"/>
          <p:cNvSpPr>
            <a:spLocks noChangeShapeType="1"/>
          </p:cNvSpPr>
          <p:nvPr/>
        </p:nvSpPr>
        <p:spPr bwMode="auto">
          <a:xfrm flipV="1">
            <a:off x="2916238" y="2852738"/>
            <a:ext cx="863600" cy="23050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99" name="Line 75"/>
          <p:cNvSpPr>
            <a:spLocks noChangeShapeType="1"/>
          </p:cNvSpPr>
          <p:nvPr/>
        </p:nvSpPr>
        <p:spPr bwMode="auto">
          <a:xfrm flipV="1">
            <a:off x="2928938" y="3571875"/>
            <a:ext cx="360362" cy="15128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700" name="Line 76"/>
          <p:cNvSpPr>
            <a:spLocks noChangeShapeType="1"/>
          </p:cNvSpPr>
          <p:nvPr/>
        </p:nvSpPr>
        <p:spPr bwMode="auto">
          <a:xfrm>
            <a:off x="3276600" y="3644900"/>
            <a:ext cx="935038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701" name="Line 77"/>
          <p:cNvSpPr>
            <a:spLocks noChangeShapeType="1"/>
          </p:cNvSpPr>
          <p:nvPr/>
        </p:nvSpPr>
        <p:spPr bwMode="auto">
          <a:xfrm>
            <a:off x="3779838" y="2852738"/>
            <a:ext cx="1728787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703" name="Line 79"/>
          <p:cNvSpPr>
            <a:spLocks noChangeShapeType="1"/>
          </p:cNvSpPr>
          <p:nvPr/>
        </p:nvSpPr>
        <p:spPr bwMode="auto">
          <a:xfrm flipH="1">
            <a:off x="2916238" y="3644900"/>
            <a:ext cx="360362" cy="0"/>
          </a:xfrm>
          <a:prstGeom prst="line">
            <a:avLst/>
          </a:prstGeom>
          <a:noFill/>
          <a:ln w="3175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704" name="Line 80"/>
          <p:cNvSpPr>
            <a:spLocks noChangeShapeType="1"/>
          </p:cNvSpPr>
          <p:nvPr/>
        </p:nvSpPr>
        <p:spPr bwMode="auto">
          <a:xfrm flipH="1">
            <a:off x="2916238" y="2852738"/>
            <a:ext cx="863600" cy="0"/>
          </a:xfrm>
          <a:prstGeom prst="line">
            <a:avLst/>
          </a:prstGeom>
          <a:noFill/>
          <a:ln w="31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24"/>
          <p:cNvSpPr>
            <a:spLocks noChangeArrowheads="1"/>
          </p:cNvSpPr>
          <p:nvPr/>
        </p:nvSpPr>
        <p:spPr bwMode="auto">
          <a:xfrm>
            <a:off x="3635375" y="2636838"/>
            <a:ext cx="322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●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5" name="Прямоугольник 24"/>
          <p:cNvSpPr>
            <a:spLocks noChangeArrowheads="1"/>
          </p:cNvSpPr>
          <p:nvPr/>
        </p:nvSpPr>
        <p:spPr bwMode="auto">
          <a:xfrm>
            <a:off x="5364163" y="2636838"/>
            <a:ext cx="322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●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6" name="Прямоугольник 24"/>
          <p:cNvSpPr>
            <a:spLocks noChangeArrowheads="1"/>
          </p:cNvSpPr>
          <p:nvPr/>
        </p:nvSpPr>
        <p:spPr bwMode="auto">
          <a:xfrm>
            <a:off x="4033838" y="3429000"/>
            <a:ext cx="322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●</a:t>
            </a:r>
            <a:endParaRPr lang="ru-RU">
              <a:solidFill>
                <a:schemeClr val="hlink"/>
              </a:solidFill>
            </a:endParaRPr>
          </a:p>
        </p:txBody>
      </p:sp>
      <p:sp>
        <p:nvSpPr>
          <p:cNvPr id="7" name="Прямоугольник 24"/>
          <p:cNvSpPr>
            <a:spLocks noChangeArrowheads="1"/>
          </p:cNvSpPr>
          <p:nvPr/>
        </p:nvSpPr>
        <p:spPr bwMode="auto">
          <a:xfrm>
            <a:off x="3132138" y="3429000"/>
            <a:ext cx="322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●</a:t>
            </a:r>
            <a:endParaRPr lang="ru-RU">
              <a:solidFill>
                <a:schemeClr val="hlink"/>
              </a:solidFill>
            </a:endParaRPr>
          </a:p>
        </p:txBody>
      </p:sp>
      <p:pic>
        <p:nvPicPr>
          <p:cNvPr id="26710" name="Picture 86" descr="прне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584700"/>
            <a:ext cx="12239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11" name="Picture 87" descr="апеку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581525"/>
            <a:ext cx="12239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24"/>
          <p:cNvSpPr>
            <a:spLocks noChangeArrowheads="1"/>
          </p:cNvSpPr>
          <p:nvPr/>
        </p:nvSpPr>
        <p:spPr bwMode="auto">
          <a:xfrm>
            <a:off x="2736850" y="4941888"/>
            <a:ext cx="322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latin typeface="Tahoma" pitchFamily="34" charset="0"/>
                <a:cs typeface="Tahoma" pitchFamily="34" charset="0"/>
              </a:rPr>
              <a:t>●</a:t>
            </a:r>
            <a:endParaRPr lang="ru-RU"/>
          </a:p>
        </p:txBody>
      </p:sp>
      <p:sp>
        <p:nvSpPr>
          <p:cNvPr id="5156" name="Прямоугольник 27"/>
          <p:cNvSpPr>
            <a:spLocks noChangeArrowheads="1"/>
          </p:cNvSpPr>
          <p:nvPr/>
        </p:nvSpPr>
        <p:spPr bwMode="auto">
          <a:xfrm>
            <a:off x="1403350" y="4581525"/>
            <a:ext cx="596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000" b="1">
                <a:solidFill>
                  <a:schemeClr val="bg1"/>
                </a:solidFill>
              </a:rPr>
              <a:t>Олово</a:t>
            </a:r>
          </a:p>
        </p:txBody>
      </p:sp>
      <p:sp>
        <p:nvSpPr>
          <p:cNvPr id="5157" name="Прямоугольник 27"/>
          <p:cNvSpPr>
            <a:spLocks noChangeArrowheads="1"/>
          </p:cNvSpPr>
          <p:nvPr/>
        </p:nvSpPr>
        <p:spPr bwMode="auto">
          <a:xfrm>
            <a:off x="7019925" y="4581525"/>
            <a:ext cx="6556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000" b="1">
                <a:solidFill>
                  <a:schemeClr val="bg1"/>
                </a:solidFill>
              </a:rPr>
              <a:t>Свинец</a:t>
            </a:r>
          </a:p>
        </p:txBody>
      </p:sp>
      <p:sp>
        <p:nvSpPr>
          <p:cNvPr id="5158" name="Rectangle 90"/>
          <p:cNvSpPr>
            <a:spLocks noChangeArrowheads="1"/>
          </p:cNvSpPr>
          <p:nvPr/>
        </p:nvSpPr>
        <p:spPr bwMode="auto">
          <a:xfrm>
            <a:off x="1547813" y="4775200"/>
            <a:ext cx="495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1400" b="1"/>
              <a:t>1 кг</a:t>
            </a:r>
            <a:endParaRPr lang="en-US" sz="1400" b="1"/>
          </a:p>
        </p:txBody>
      </p:sp>
      <p:sp>
        <p:nvSpPr>
          <p:cNvPr id="5159" name="Rectangle 91"/>
          <p:cNvSpPr>
            <a:spLocks noChangeArrowheads="1"/>
          </p:cNvSpPr>
          <p:nvPr/>
        </p:nvSpPr>
        <p:spPr bwMode="auto">
          <a:xfrm>
            <a:off x="7092950" y="4775200"/>
            <a:ext cx="495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1400" b="1"/>
              <a:t>1 кг</a:t>
            </a:r>
            <a:endParaRPr lang="en-US" sz="1400" b="1"/>
          </a:p>
        </p:txBody>
      </p:sp>
      <p:pic>
        <p:nvPicPr>
          <p:cNvPr id="5160" name="Picture 5" descr="C:\Users\Директор\Pictures\МОИ РИСУНКИ ПОФИЗИКЕ\Физприборы\про1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983163"/>
            <a:ext cx="188277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1" name="Picture 51" descr="Штатив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96"/>
          <a:stretch>
            <a:fillRect/>
          </a:stretch>
        </p:blipFill>
        <p:spPr bwMode="auto">
          <a:xfrm>
            <a:off x="285750" y="1928813"/>
            <a:ext cx="2643188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2" name="Picture 5" descr="C:\Users\Директор\Pictures\МОИ РИСУНКИ ПОФИЗИКЕ\Физприборы\про1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983163"/>
            <a:ext cx="18732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3" name="Picture 51" descr="Штатив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96"/>
          <a:stretch>
            <a:fillRect/>
          </a:stretch>
        </p:blipFill>
        <p:spPr bwMode="auto">
          <a:xfrm>
            <a:off x="6227763" y="1916113"/>
            <a:ext cx="2592387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716" name="Rectangle 92"/>
          <p:cNvSpPr>
            <a:spLocks noChangeArrowheads="1"/>
          </p:cNvSpPr>
          <p:nvPr/>
        </p:nvSpPr>
        <p:spPr bwMode="auto">
          <a:xfrm>
            <a:off x="3725863" y="3319463"/>
            <a:ext cx="139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200" b="1">
                <a:solidFill>
                  <a:schemeClr val="hlink"/>
                </a:solidFill>
              </a:rPr>
              <a:t>Q </a:t>
            </a:r>
            <a:r>
              <a:rPr lang="ru-RU" sz="1200" b="1">
                <a:solidFill>
                  <a:schemeClr val="hlink"/>
                </a:solidFill>
              </a:rPr>
              <a:t>= 0,25 • 10</a:t>
            </a:r>
            <a:r>
              <a:rPr lang="ru-RU" sz="1200" b="1" baseline="30000">
                <a:solidFill>
                  <a:schemeClr val="hlink"/>
                </a:solidFill>
              </a:rPr>
              <a:t>5</a:t>
            </a:r>
            <a:r>
              <a:rPr lang="ru-RU" sz="1200" b="1">
                <a:solidFill>
                  <a:schemeClr val="hlink"/>
                </a:solidFill>
              </a:rPr>
              <a:t> Дж</a:t>
            </a:r>
            <a:endParaRPr lang="en-US" sz="1200" b="1">
              <a:solidFill>
                <a:schemeClr val="hlink"/>
              </a:solidFill>
            </a:endParaRPr>
          </a:p>
        </p:txBody>
      </p:sp>
      <p:sp>
        <p:nvSpPr>
          <p:cNvPr id="26717" name="Rectangle 93"/>
          <p:cNvSpPr>
            <a:spLocks noChangeArrowheads="1"/>
          </p:cNvSpPr>
          <p:nvPr/>
        </p:nvSpPr>
        <p:spPr bwMode="auto">
          <a:xfrm>
            <a:off x="4067175" y="2565400"/>
            <a:ext cx="139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200" b="1">
                <a:solidFill>
                  <a:schemeClr val="hlink"/>
                </a:solidFill>
              </a:rPr>
              <a:t>Q </a:t>
            </a:r>
            <a:r>
              <a:rPr lang="ru-RU" sz="1200" b="1">
                <a:solidFill>
                  <a:schemeClr val="hlink"/>
                </a:solidFill>
              </a:rPr>
              <a:t>= 0,59 • 10</a:t>
            </a:r>
            <a:r>
              <a:rPr lang="ru-RU" sz="1200" b="1" baseline="30000">
                <a:solidFill>
                  <a:schemeClr val="hlink"/>
                </a:solidFill>
              </a:rPr>
              <a:t>5</a:t>
            </a:r>
            <a:r>
              <a:rPr lang="ru-RU" sz="1200" b="1">
                <a:solidFill>
                  <a:schemeClr val="hlink"/>
                </a:solidFill>
              </a:rPr>
              <a:t> Дж</a:t>
            </a:r>
            <a:endParaRPr lang="en-US" sz="1200" b="1">
              <a:solidFill>
                <a:schemeClr val="hlink"/>
              </a:solidFill>
            </a:endParaRPr>
          </a:p>
        </p:txBody>
      </p:sp>
      <p:sp>
        <p:nvSpPr>
          <p:cNvPr id="7214" name="Rectangle 95"/>
          <p:cNvSpPr>
            <a:spLocks noChangeArrowheads="1"/>
          </p:cNvSpPr>
          <p:nvPr/>
        </p:nvSpPr>
        <p:spPr bwMode="auto">
          <a:xfrm>
            <a:off x="179388" y="677863"/>
            <a:ext cx="88566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1600" b="1">
                <a:solidFill>
                  <a:srgbClr val="CC0000"/>
                </a:solidFill>
              </a:rPr>
              <a:t>    Удельная теплота плавления</a:t>
            </a:r>
            <a:r>
              <a:rPr lang="en-US" sz="1600" b="1">
                <a:solidFill>
                  <a:srgbClr val="CC0000"/>
                </a:solidFill>
              </a:rPr>
              <a:t> </a:t>
            </a:r>
            <a:r>
              <a:rPr lang="en-US" sz="2000" b="1">
                <a:solidFill>
                  <a:schemeClr val="tx2"/>
                </a:solidFill>
              </a:rPr>
              <a:t>(</a:t>
            </a:r>
            <a:r>
              <a:rPr lang="en-US" sz="2000" b="1">
                <a:solidFill>
                  <a:schemeClr val="tx2"/>
                </a:solidFill>
                <a:latin typeface="Symbol" pitchFamily="18" charset="2"/>
              </a:rPr>
              <a:t>l</a:t>
            </a:r>
            <a:r>
              <a:rPr lang="en-US" sz="2000" b="1">
                <a:solidFill>
                  <a:schemeClr val="tx2"/>
                </a:solidFill>
              </a:rPr>
              <a:t>)</a:t>
            </a:r>
            <a:r>
              <a:rPr lang="ru-RU" sz="2000" b="1">
                <a:solidFill>
                  <a:schemeClr val="tx2"/>
                </a:solidFill>
              </a:rPr>
              <a:t> </a:t>
            </a:r>
            <a:r>
              <a:rPr lang="ru-RU" sz="1400" b="1"/>
              <a:t>– это физическая величина, показывающая, какое количество теплоты необходимо для полного превращения 1 кг вещества из твердого состояния в жидкое, взятого при температуре плавления.</a:t>
            </a:r>
          </a:p>
        </p:txBody>
      </p:sp>
      <p:sp>
        <p:nvSpPr>
          <p:cNvPr id="7215" name="Rectangle 96"/>
          <p:cNvSpPr>
            <a:spLocks noChangeArrowheads="1"/>
          </p:cNvSpPr>
          <p:nvPr/>
        </p:nvSpPr>
        <p:spPr bwMode="auto">
          <a:xfrm>
            <a:off x="468313" y="1508125"/>
            <a:ext cx="57800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400" b="1"/>
              <a:t>Единицей удельной теплоты плавления в СИ служит 1 Дж/кг.</a:t>
            </a:r>
          </a:p>
        </p:txBody>
      </p:sp>
      <p:sp>
        <p:nvSpPr>
          <p:cNvPr id="7217" name="Rectangle 31"/>
          <p:cNvSpPr>
            <a:spLocks noChangeArrowheads="1"/>
          </p:cNvSpPr>
          <p:nvPr/>
        </p:nvSpPr>
        <p:spPr bwMode="auto">
          <a:xfrm>
            <a:off x="6443663" y="1341438"/>
            <a:ext cx="1900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CC"/>
                </a:solidFill>
              </a:rPr>
              <a:t>[</a:t>
            </a:r>
            <a:r>
              <a:rPr lang="en-US" sz="2400" b="1">
                <a:solidFill>
                  <a:srgbClr val="0033CC"/>
                </a:solidFill>
                <a:latin typeface="Symbol" pitchFamily="18" charset="2"/>
              </a:rPr>
              <a:t>l</a:t>
            </a:r>
            <a:r>
              <a:rPr lang="ru-RU" sz="2400" b="1">
                <a:solidFill>
                  <a:srgbClr val="0033CC"/>
                </a:solidFill>
              </a:rPr>
              <a:t>] = [Дж</a:t>
            </a:r>
            <a:r>
              <a:rPr lang="en-US" sz="2400" b="1">
                <a:solidFill>
                  <a:srgbClr val="0033CC"/>
                </a:solidFill>
              </a:rPr>
              <a:t>/</a:t>
            </a:r>
            <a:r>
              <a:rPr lang="ru-RU" sz="2400" b="1">
                <a:solidFill>
                  <a:srgbClr val="0033CC"/>
                </a:solidFill>
              </a:rPr>
              <a:t>кг]</a:t>
            </a:r>
          </a:p>
        </p:txBody>
      </p:sp>
      <p:sp>
        <p:nvSpPr>
          <p:cNvPr id="26724" name="Rectangle 100"/>
          <p:cNvSpPr>
            <a:spLocks noChangeArrowheads="1"/>
          </p:cNvSpPr>
          <p:nvPr/>
        </p:nvSpPr>
        <p:spPr bwMode="auto">
          <a:xfrm>
            <a:off x="1692275" y="1773238"/>
            <a:ext cx="1636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C0000"/>
                </a:solidFill>
              </a:rPr>
              <a:t>Q </a:t>
            </a:r>
            <a:r>
              <a:rPr lang="ru-RU" sz="3200" b="1">
                <a:solidFill>
                  <a:srgbClr val="CC0000"/>
                </a:solidFill>
              </a:rPr>
              <a:t>= </a:t>
            </a:r>
            <a:r>
              <a:rPr lang="en-US" sz="2800" b="1">
                <a:solidFill>
                  <a:srgbClr val="CC0000"/>
                </a:solidFill>
                <a:latin typeface="Symbol" pitchFamily="18" charset="2"/>
              </a:rPr>
              <a:t>l</a:t>
            </a:r>
            <a:r>
              <a:rPr lang="en-US" sz="3200" b="1">
                <a:solidFill>
                  <a:srgbClr val="CC0000"/>
                </a:solidFill>
                <a:latin typeface="Symbol" pitchFamily="18" charset="2"/>
              </a:rPr>
              <a:t> </a:t>
            </a:r>
            <a:r>
              <a:rPr lang="en-US" sz="3200" b="1">
                <a:solidFill>
                  <a:srgbClr val="CC0000"/>
                </a:solidFill>
              </a:rPr>
              <a:t>m</a:t>
            </a:r>
            <a:endParaRPr lang="ru-RU" sz="3200" b="1">
              <a:solidFill>
                <a:srgbClr val="CC0000"/>
              </a:solidFill>
            </a:endParaRPr>
          </a:p>
        </p:txBody>
      </p:sp>
      <p:sp>
        <p:nvSpPr>
          <p:cNvPr id="26725" name="Rectangle 101"/>
          <p:cNvSpPr>
            <a:spLocks noChangeArrowheads="1"/>
          </p:cNvSpPr>
          <p:nvPr/>
        </p:nvSpPr>
        <p:spPr bwMode="auto">
          <a:xfrm>
            <a:off x="3708400" y="1773238"/>
            <a:ext cx="1597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hlink"/>
                </a:solidFill>
                <a:latin typeface="Symbol" pitchFamily="18" charset="2"/>
              </a:rPr>
              <a:t>l</a:t>
            </a:r>
            <a:r>
              <a:rPr lang="en-US" sz="3200" b="1">
                <a:solidFill>
                  <a:schemeClr val="hlink"/>
                </a:solidFill>
                <a:latin typeface="Symbol" pitchFamily="18" charset="2"/>
              </a:rPr>
              <a:t> = </a:t>
            </a:r>
            <a:r>
              <a:rPr lang="en-US" sz="3200" b="1">
                <a:solidFill>
                  <a:schemeClr val="hlink"/>
                </a:solidFill>
              </a:rPr>
              <a:t>Q/m</a:t>
            </a:r>
            <a:endParaRPr lang="ru-RU" sz="3200" b="1">
              <a:solidFill>
                <a:schemeClr val="hlink"/>
              </a:solidFill>
            </a:endParaRPr>
          </a:p>
        </p:txBody>
      </p:sp>
      <p:sp>
        <p:nvSpPr>
          <p:cNvPr id="26726" name="Rectangle 102"/>
          <p:cNvSpPr>
            <a:spLocks noChangeArrowheads="1"/>
          </p:cNvSpPr>
          <p:nvPr/>
        </p:nvSpPr>
        <p:spPr bwMode="auto">
          <a:xfrm>
            <a:off x="5422900" y="1773238"/>
            <a:ext cx="1597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</a:rPr>
              <a:t>m</a:t>
            </a:r>
            <a:r>
              <a:rPr lang="en-US" sz="3200" b="1">
                <a:solidFill>
                  <a:schemeClr val="hlink"/>
                </a:solidFill>
                <a:latin typeface="Symbol" pitchFamily="18" charset="2"/>
              </a:rPr>
              <a:t> = </a:t>
            </a:r>
            <a:r>
              <a:rPr lang="en-US" sz="3200" b="1">
                <a:solidFill>
                  <a:schemeClr val="hlink"/>
                </a:solidFill>
              </a:rPr>
              <a:t>Q/</a:t>
            </a:r>
            <a:r>
              <a:rPr lang="en-US" sz="2800" b="1">
                <a:solidFill>
                  <a:schemeClr val="hlink"/>
                </a:solidFill>
                <a:latin typeface="Symbol" pitchFamily="18" charset="2"/>
              </a:rPr>
              <a:t>l</a:t>
            </a:r>
            <a:endParaRPr lang="ru-RU" sz="2800" b="1">
              <a:solidFill>
                <a:schemeClr val="hlink"/>
              </a:solidFill>
            </a:endParaRPr>
          </a:p>
        </p:txBody>
      </p:sp>
      <p:pic>
        <p:nvPicPr>
          <p:cNvPr id="5172" name="Picture 2" descr="C:\Users\АРМ\Pictures\Рисунок1f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3" name="Рисунок 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6263" y="-882650"/>
            <a:ext cx="15770226" cy="886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26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0"/>
                                        <p:tgtEl>
                                          <p:spTgt spid="26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2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6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0"/>
                                        <p:tgtEl>
                                          <p:spTgt spid="2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0"/>
                                        <p:tgtEl>
                                          <p:spTgt spid="26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5" dur="30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8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3000"/>
                                        <p:tgtEl>
                                          <p:spTgt spid="26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0"/>
                                        <p:tgtEl>
                                          <p:spTgt spid="26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26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26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6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6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6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6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6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6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0" grpId="0" animBg="1"/>
      <p:bldP spid="2" grpId="0" animBg="1"/>
      <p:bldP spid="26695" grpId="0"/>
      <p:bldP spid="26696" grpId="0"/>
      <p:bldP spid="26698" grpId="0" animBg="1"/>
      <p:bldP spid="26699" grpId="0" animBg="1"/>
      <p:bldP spid="26700" grpId="0" animBg="1"/>
      <p:bldP spid="26701" grpId="0" animBg="1"/>
      <p:bldP spid="26703" grpId="0" animBg="1"/>
      <p:bldP spid="26704" grpId="0" animBg="1"/>
      <p:bldP spid="4" grpId="0"/>
      <p:bldP spid="5" grpId="0"/>
      <p:bldP spid="6" grpId="0"/>
      <p:bldP spid="7" grpId="0"/>
      <p:bldP spid="8" grpId="0"/>
      <p:bldP spid="26716" grpId="0"/>
      <p:bldP spid="26717" grpId="0"/>
      <p:bldP spid="7214" grpId="0"/>
      <p:bldP spid="7215" grpId="0"/>
      <p:bldP spid="7217" grpId="0"/>
      <p:bldP spid="26724" grpId="0"/>
      <p:bldP spid="26725" grpId="0"/>
      <p:bldP spid="267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иректор\Pictures\МОИ РИСУНКИ ПОФИЗИКЕ\Графики\Клетка лист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" t="31325" b="330"/>
          <a:stretch>
            <a:fillRect/>
          </a:stretch>
        </p:blipFill>
        <p:spPr bwMode="auto">
          <a:xfrm>
            <a:off x="827088" y="2781300"/>
            <a:ext cx="410210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61"/>
          <p:cNvSpPr>
            <a:spLocks noChangeArrowheads="1"/>
          </p:cNvSpPr>
          <p:nvPr/>
        </p:nvSpPr>
        <p:spPr bwMode="auto">
          <a:xfrm>
            <a:off x="4427538" y="3429000"/>
            <a:ext cx="288925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Line 2"/>
          <p:cNvSpPr>
            <a:spLocks noChangeShapeType="1"/>
          </p:cNvSpPr>
          <p:nvPr/>
        </p:nvSpPr>
        <p:spPr bwMode="auto">
          <a:xfrm flipV="1">
            <a:off x="806450" y="2628900"/>
            <a:ext cx="0" cy="3276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9" name="Line 3"/>
          <p:cNvSpPr>
            <a:spLocks noChangeShapeType="1"/>
          </p:cNvSpPr>
          <p:nvPr/>
        </p:nvSpPr>
        <p:spPr bwMode="auto">
          <a:xfrm flipV="1">
            <a:off x="755650" y="5067300"/>
            <a:ext cx="4013200" cy="174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36" name="Line 7"/>
          <p:cNvSpPr>
            <a:spLocks noChangeShapeType="1"/>
          </p:cNvSpPr>
          <p:nvPr/>
        </p:nvSpPr>
        <p:spPr bwMode="auto">
          <a:xfrm>
            <a:off x="827088" y="3429000"/>
            <a:ext cx="1122362" cy="1028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37" name="Line 8"/>
          <p:cNvSpPr>
            <a:spLocks noChangeShapeType="1"/>
          </p:cNvSpPr>
          <p:nvPr/>
        </p:nvSpPr>
        <p:spPr bwMode="auto">
          <a:xfrm>
            <a:off x="1949450" y="4457700"/>
            <a:ext cx="1524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38" name="Line 9"/>
          <p:cNvSpPr>
            <a:spLocks noChangeShapeType="1"/>
          </p:cNvSpPr>
          <p:nvPr/>
        </p:nvSpPr>
        <p:spPr bwMode="auto">
          <a:xfrm>
            <a:off x="3473450" y="4457700"/>
            <a:ext cx="1169988" cy="12763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41" name="Text Box 14"/>
          <p:cNvSpPr txBox="1">
            <a:spLocks noChangeArrowheads="1"/>
          </p:cNvSpPr>
          <p:nvPr/>
        </p:nvSpPr>
        <p:spPr bwMode="auto">
          <a:xfrm>
            <a:off x="2339975" y="4192588"/>
            <a:ext cx="1092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 b="1"/>
              <a:t>Отвердевание</a:t>
            </a:r>
          </a:p>
        </p:txBody>
      </p:sp>
      <p:sp>
        <p:nvSpPr>
          <p:cNvPr id="44042" name="Text Box 15"/>
          <p:cNvSpPr txBox="1">
            <a:spLocks noChangeArrowheads="1"/>
          </p:cNvSpPr>
          <p:nvPr/>
        </p:nvSpPr>
        <p:spPr bwMode="auto">
          <a:xfrm rot="2840747">
            <a:off x="3417888" y="4583113"/>
            <a:ext cx="9683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 b="1"/>
              <a:t>Охлаждение</a:t>
            </a:r>
          </a:p>
        </p:txBody>
      </p:sp>
      <p:sp>
        <p:nvSpPr>
          <p:cNvPr id="44050" name="Text Box 28"/>
          <p:cNvSpPr txBox="1">
            <a:spLocks noChangeArrowheads="1"/>
          </p:cNvSpPr>
          <p:nvPr/>
        </p:nvSpPr>
        <p:spPr bwMode="auto">
          <a:xfrm>
            <a:off x="2195513" y="3573463"/>
            <a:ext cx="12176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200" b="1">
                <a:solidFill>
                  <a:srgbClr val="CC0000"/>
                </a:solidFill>
              </a:rPr>
              <a:t>Выделение </a:t>
            </a:r>
            <a:r>
              <a:rPr lang="en-US" sz="1200" b="1">
                <a:solidFill>
                  <a:srgbClr val="CC0000"/>
                </a:solidFill>
              </a:rPr>
              <a:t>Q</a:t>
            </a:r>
            <a:endParaRPr lang="ru-RU" sz="1200" b="1">
              <a:solidFill>
                <a:srgbClr val="CC0000"/>
              </a:solidFill>
            </a:endParaRPr>
          </a:p>
        </p:txBody>
      </p:sp>
      <p:sp>
        <p:nvSpPr>
          <p:cNvPr id="44051" name="Text Box 29"/>
          <p:cNvSpPr txBox="1">
            <a:spLocks noChangeArrowheads="1"/>
          </p:cNvSpPr>
          <p:nvPr/>
        </p:nvSpPr>
        <p:spPr bwMode="auto">
          <a:xfrm>
            <a:off x="827088" y="6092825"/>
            <a:ext cx="2708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CC0000"/>
                </a:solidFill>
              </a:rPr>
              <a:t>t = t</a:t>
            </a:r>
            <a:r>
              <a:rPr lang="ru-RU" sz="1600" b="1">
                <a:solidFill>
                  <a:srgbClr val="CC0000"/>
                </a:solidFill>
              </a:rPr>
              <a:t> </a:t>
            </a:r>
            <a:r>
              <a:rPr lang="ru-RU" sz="1600" b="1" baseline="-25000">
                <a:solidFill>
                  <a:srgbClr val="CC0000"/>
                </a:solidFill>
              </a:rPr>
              <a:t>плавления</a:t>
            </a:r>
            <a:r>
              <a:rPr lang="ru-RU" sz="1600" b="1">
                <a:solidFill>
                  <a:srgbClr val="CC0000"/>
                </a:solidFill>
              </a:rPr>
              <a:t> = </a:t>
            </a:r>
            <a:r>
              <a:rPr lang="en-US" sz="1600" b="1">
                <a:solidFill>
                  <a:srgbClr val="CC0000"/>
                </a:solidFill>
              </a:rPr>
              <a:t>t </a:t>
            </a:r>
            <a:r>
              <a:rPr lang="ru-RU" sz="1600" b="1" baseline="-25000">
                <a:solidFill>
                  <a:srgbClr val="CC0000"/>
                </a:solidFill>
              </a:rPr>
              <a:t>отвердевания</a:t>
            </a:r>
          </a:p>
        </p:txBody>
      </p:sp>
      <p:sp>
        <p:nvSpPr>
          <p:cNvPr id="44067" name="Text Box 15"/>
          <p:cNvSpPr txBox="1">
            <a:spLocks noChangeArrowheads="1"/>
          </p:cNvSpPr>
          <p:nvPr/>
        </p:nvSpPr>
        <p:spPr bwMode="auto">
          <a:xfrm rot="2675999">
            <a:off x="1003300" y="3689350"/>
            <a:ext cx="9683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 b="1"/>
              <a:t>Охлаждение</a:t>
            </a:r>
          </a:p>
        </p:txBody>
      </p:sp>
      <p:pic>
        <p:nvPicPr>
          <p:cNvPr id="70" name="Picture 3" descr="C:\Users\Директор\Desktop\Аннимации\Стрелки и значки\righ-red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527301" y="3889375"/>
            <a:ext cx="4000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Rectangle 37"/>
          <p:cNvSpPr>
            <a:spLocks noChangeArrowheads="1"/>
          </p:cNvSpPr>
          <p:nvPr/>
        </p:nvSpPr>
        <p:spPr bwMode="auto">
          <a:xfrm>
            <a:off x="323850" y="2636838"/>
            <a:ext cx="492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en-US" sz="1400" b="1"/>
              <a:t>t</a:t>
            </a:r>
            <a:r>
              <a:rPr lang="ru-RU" sz="1400" b="1"/>
              <a:t>,</a:t>
            </a:r>
            <a:r>
              <a:rPr lang="en-US" sz="1400" b="1"/>
              <a:t>°C</a:t>
            </a:r>
          </a:p>
        </p:txBody>
      </p:sp>
      <p:sp>
        <p:nvSpPr>
          <p:cNvPr id="6160" name="Rectangle 38"/>
          <p:cNvSpPr>
            <a:spLocks noChangeArrowheads="1"/>
          </p:cNvSpPr>
          <p:nvPr/>
        </p:nvSpPr>
        <p:spPr bwMode="auto">
          <a:xfrm>
            <a:off x="4356100" y="5084763"/>
            <a:ext cx="641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en-US" sz="1400" b="1"/>
              <a:t>t</a:t>
            </a:r>
            <a:r>
              <a:rPr lang="ru-RU" sz="1400" b="1"/>
              <a:t>,мин</a:t>
            </a:r>
            <a:endParaRPr lang="en-US" sz="1400" b="1"/>
          </a:p>
        </p:txBody>
      </p:sp>
      <p:sp>
        <p:nvSpPr>
          <p:cNvPr id="6161" name="Rectangle 39"/>
          <p:cNvSpPr>
            <a:spLocks noChangeArrowheads="1"/>
          </p:cNvSpPr>
          <p:nvPr/>
        </p:nvSpPr>
        <p:spPr bwMode="auto">
          <a:xfrm>
            <a:off x="539750" y="3141663"/>
            <a:ext cx="306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en-US" sz="1400" b="1"/>
              <a:t>t</a:t>
            </a:r>
            <a:r>
              <a:rPr lang="ru-RU" sz="1400" b="1" baseline="-25000"/>
              <a:t>1</a:t>
            </a:r>
            <a:endParaRPr lang="en-US" sz="1400" b="1" baseline="-25000"/>
          </a:p>
        </p:txBody>
      </p:sp>
      <p:sp>
        <p:nvSpPr>
          <p:cNvPr id="44072" name="Rectangle 40"/>
          <p:cNvSpPr>
            <a:spLocks noChangeArrowheads="1"/>
          </p:cNvSpPr>
          <p:nvPr/>
        </p:nvSpPr>
        <p:spPr bwMode="auto">
          <a:xfrm>
            <a:off x="520700" y="5500688"/>
            <a:ext cx="306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en-US" sz="1400" b="1"/>
              <a:t>t</a:t>
            </a:r>
            <a:r>
              <a:rPr lang="ru-RU" sz="1400" b="1" baseline="-25000"/>
              <a:t>2</a:t>
            </a:r>
            <a:endParaRPr lang="en-US" sz="1400" b="1" baseline="-25000"/>
          </a:p>
        </p:txBody>
      </p:sp>
      <p:sp>
        <p:nvSpPr>
          <p:cNvPr id="44073" name="Rectangle 41"/>
          <p:cNvSpPr>
            <a:spLocks noChangeArrowheads="1"/>
          </p:cNvSpPr>
          <p:nvPr/>
        </p:nvSpPr>
        <p:spPr bwMode="auto">
          <a:xfrm>
            <a:off x="512763" y="4221163"/>
            <a:ext cx="242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en-US" sz="1400" b="1"/>
              <a:t>t</a:t>
            </a:r>
            <a:endParaRPr lang="en-US" sz="1400" b="1" baseline="-25000"/>
          </a:p>
        </p:txBody>
      </p:sp>
      <p:sp>
        <p:nvSpPr>
          <p:cNvPr id="44074" name="Line 42"/>
          <p:cNvSpPr>
            <a:spLocks noChangeShapeType="1"/>
          </p:cNvSpPr>
          <p:nvPr/>
        </p:nvSpPr>
        <p:spPr bwMode="auto">
          <a:xfrm flipH="1">
            <a:off x="827088" y="5734050"/>
            <a:ext cx="381635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75" name="Line 43"/>
          <p:cNvSpPr>
            <a:spLocks noChangeShapeType="1"/>
          </p:cNvSpPr>
          <p:nvPr/>
        </p:nvSpPr>
        <p:spPr bwMode="auto">
          <a:xfrm flipH="1">
            <a:off x="827088" y="4437063"/>
            <a:ext cx="1081087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" name="Прямоугольник 24"/>
          <p:cNvSpPr>
            <a:spLocks noChangeArrowheads="1"/>
          </p:cNvSpPr>
          <p:nvPr/>
        </p:nvSpPr>
        <p:spPr bwMode="auto">
          <a:xfrm>
            <a:off x="1817688" y="4244975"/>
            <a:ext cx="306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●</a:t>
            </a:r>
            <a:endParaRPr lang="ru-RU" sz="1600">
              <a:solidFill>
                <a:srgbClr val="C00000"/>
              </a:solidFill>
            </a:endParaRPr>
          </a:p>
        </p:txBody>
      </p:sp>
      <p:sp>
        <p:nvSpPr>
          <p:cNvPr id="2" name="Прямоугольник 24"/>
          <p:cNvSpPr>
            <a:spLocks noChangeArrowheads="1"/>
          </p:cNvSpPr>
          <p:nvPr/>
        </p:nvSpPr>
        <p:spPr bwMode="auto">
          <a:xfrm>
            <a:off x="3313113" y="4286250"/>
            <a:ext cx="306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●</a:t>
            </a:r>
            <a:endParaRPr lang="ru-RU" sz="1600">
              <a:solidFill>
                <a:srgbClr val="C00000"/>
              </a:solidFill>
            </a:endParaRPr>
          </a:p>
        </p:txBody>
      </p:sp>
      <p:sp>
        <p:nvSpPr>
          <p:cNvPr id="6168" name="Прямоугольник 24"/>
          <p:cNvSpPr>
            <a:spLocks noChangeArrowheads="1"/>
          </p:cNvSpPr>
          <p:nvPr/>
        </p:nvSpPr>
        <p:spPr bwMode="auto">
          <a:xfrm>
            <a:off x="665163" y="3213100"/>
            <a:ext cx="306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●</a:t>
            </a:r>
            <a:endParaRPr lang="ru-RU" sz="1600">
              <a:solidFill>
                <a:schemeClr val="hlink"/>
              </a:solidFill>
            </a:endParaRPr>
          </a:p>
        </p:txBody>
      </p:sp>
      <p:sp>
        <p:nvSpPr>
          <p:cNvPr id="4" name="Прямоугольник 24"/>
          <p:cNvSpPr>
            <a:spLocks noChangeArrowheads="1"/>
          </p:cNvSpPr>
          <p:nvPr/>
        </p:nvSpPr>
        <p:spPr bwMode="auto">
          <a:xfrm>
            <a:off x="665163" y="4244975"/>
            <a:ext cx="306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●</a:t>
            </a:r>
            <a:endParaRPr lang="ru-RU" sz="1600">
              <a:solidFill>
                <a:schemeClr val="hlink"/>
              </a:solidFill>
            </a:endParaRPr>
          </a:p>
        </p:txBody>
      </p:sp>
      <p:sp>
        <p:nvSpPr>
          <p:cNvPr id="5" name="Прямоугольник 24"/>
          <p:cNvSpPr>
            <a:spLocks noChangeArrowheads="1"/>
          </p:cNvSpPr>
          <p:nvPr/>
        </p:nvSpPr>
        <p:spPr bwMode="auto">
          <a:xfrm>
            <a:off x="665163" y="5516563"/>
            <a:ext cx="306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●</a:t>
            </a:r>
            <a:endParaRPr lang="ru-RU" sz="1600">
              <a:solidFill>
                <a:schemeClr val="hlink"/>
              </a:solidFill>
            </a:endParaRPr>
          </a:p>
        </p:txBody>
      </p:sp>
      <p:sp>
        <p:nvSpPr>
          <p:cNvPr id="6" name="Прямоугольник 24"/>
          <p:cNvSpPr>
            <a:spLocks noChangeArrowheads="1"/>
          </p:cNvSpPr>
          <p:nvPr/>
        </p:nvSpPr>
        <p:spPr bwMode="auto">
          <a:xfrm>
            <a:off x="4500563" y="5516563"/>
            <a:ext cx="306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●</a:t>
            </a:r>
            <a:endParaRPr lang="ru-RU" sz="1600">
              <a:solidFill>
                <a:srgbClr val="C00000"/>
              </a:solidFill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0" y="692150"/>
            <a:ext cx="8964613" cy="822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ru-RU" sz="1200" b="1">
                <a:solidFill>
                  <a:srgbClr val="0000CC"/>
                </a:solidFill>
              </a:rPr>
              <a:t>1.  При охлаждении уменьшается температура жидкости. </a:t>
            </a:r>
          </a:p>
          <a:p>
            <a:pPr marL="342900" indent="-342900"/>
            <a:r>
              <a:rPr lang="ru-RU" sz="1200" b="1">
                <a:solidFill>
                  <a:srgbClr val="0000CC"/>
                </a:solidFill>
              </a:rPr>
              <a:t>2.  Скорость движения частиц  уменьшается. </a:t>
            </a:r>
          </a:p>
          <a:p>
            <a:pPr marL="342900" indent="-342900"/>
            <a:r>
              <a:rPr lang="ru-RU" sz="1200" b="1">
                <a:solidFill>
                  <a:srgbClr val="0000CC"/>
                </a:solidFill>
              </a:rPr>
              <a:t>3. </a:t>
            </a:r>
            <a:r>
              <a:rPr lang="en-US" sz="1200" b="1">
                <a:solidFill>
                  <a:srgbClr val="0000CC"/>
                </a:solidFill>
              </a:rPr>
              <a:t> </a:t>
            </a:r>
            <a:r>
              <a:rPr lang="ru-RU" sz="1200" b="1">
                <a:solidFill>
                  <a:srgbClr val="0000CC"/>
                </a:solidFill>
              </a:rPr>
              <a:t>Уменьшается внутренняя энергия жидкости. </a:t>
            </a:r>
          </a:p>
          <a:p>
            <a:pPr marL="342900" indent="-342900"/>
            <a:r>
              <a:rPr lang="ru-RU" sz="1200" b="1">
                <a:solidFill>
                  <a:srgbClr val="0000CC"/>
                </a:solidFill>
              </a:rPr>
              <a:t>4.  Когда тело охлаждается до температуры плавления,</a:t>
            </a:r>
            <a:r>
              <a:rPr lang="en-US" sz="1200" b="1">
                <a:solidFill>
                  <a:srgbClr val="0000CC"/>
                </a:solidFill>
              </a:rPr>
              <a:t> </a:t>
            </a:r>
            <a:r>
              <a:rPr lang="ru-RU" sz="1200" b="1">
                <a:solidFill>
                  <a:srgbClr val="0000CC"/>
                </a:solidFill>
              </a:rPr>
              <a:t>кристаллическая решетка начинает восстанавливаться. </a:t>
            </a:r>
          </a:p>
        </p:txBody>
      </p:sp>
      <p:pic>
        <p:nvPicPr>
          <p:cNvPr id="6173" name="Picture 9" descr="Молекулы льд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111500"/>
            <a:ext cx="1584325" cy="15414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Молекулы воды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413" y="3163888"/>
            <a:ext cx="1458912" cy="14890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87" name="Line 55"/>
          <p:cNvSpPr>
            <a:spLocks noChangeShapeType="1"/>
          </p:cNvSpPr>
          <p:nvPr/>
        </p:nvSpPr>
        <p:spPr bwMode="auto">
          <a:xfrm flipH="1">
            <a:off x="1979613" y="3500438"/>
            <a:ext cx="230505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88" name="Line 56"/>
          <p:cNvSpPr>
            <a:spLocks noChangeShapeType="1"/>
          </p:cNvSpPr>
          <p:nvPr/>
        </p:nvSpPr>
        <p:spPr bwMode="auto">
          <a:xfrm flipH="1" flipV="1">
            <a:off x="900113" y="3429000"/>
            <a:ext cx="338455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7" name="AutoShape 57"/>
          <p:cNvSpPr>
            <a:spLocks/>
          </p:cNvSpPr>
          <p:nvPr/>
        </p:nvSpPr>
        <p:spPr bwMode="auto">
          <a:xfrm>
            <a:off x="1403350" y="2349500"/>
            <a:ext cx="1081088" cy="609600"/>
          </a:xfrm>
          <a:prstGeom prst="borderCallout1">
            <a:avLst>
              <a:gd name="adj1" fmla="val 18750"/>
              <a:gd name="adj2" fmla="val -7046"/>
              <a:gd name="adj3" fmla="val 151042"/>
              <a:gd name="adj4" fmla="val -46403"/>
            </a:avLst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ru-RU" sz="1000"/>
              <a:t>Начальная температура жидкости</a:t>
            </a:r>
          </a:p>
        </p:txBody>
      </p:sp>
      <p:sp>
        <p:nvSpPr>
          <p:cNvPr id="44090" name="Line 58"/>
          <p:cNvSpPr>
            <a:spLocks noChangeShapeType="1"/>
          </p:cNvSpPr>
          <p:nvPr/>
        </p:nvSpPr>
        <p:spPr bwMode="auto">
          <a:xfrm flipH="1">
            <a:off x="3492500" y="4005263"/>
            <a:ext cx="7921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91" name="Rectangle 59"/>
          <p:cNvSpPr>
            <a:spLocks noChangeArrowheads="1"/>
          </p:cNvSpPr>
          <p:nvPr/>
        </p:nvSpPr>
        <p:spPr bwMode="auto">
          <a:xfrm>
            <a:off x="6659563" y="2133600"/>
            <a:ext cx="18700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C0000"/>
                </a:solidFill>
              </a:rPr>
              <a:t>Q </a:t>
            </a:r>
            <a:r>
              <a:rPr lang="ru-RU" sz="3200" b="1">
                <a:solidFill>
                  <a:srgbClr val="CC0000"/>
                </a:solidFill>
              </a:rPr>
              <a:t>= - </a:t>
            </a:r>
            <a:r>
              <a:rPr lang="en-US" sz="2800" b="1">
                <a:solidFill>
                  <a:srgbClr val="CC0000"/>
                </a:solidFill>
                <a:latin typeface="Symbol" pitchFamily="18" charset="2"/>
              </a:rPr>
              <a:t>l</a:t>
            </a:r>
            <a:r>
              <a:rPr lang="en-US" sz="3200" b="1">
                <a:solidFill>
                  <a:srgbClr val="CC0000"/>
                </a:solidFill>
                <a:latin typeface="Symbol" pitchFamily="18" charset="2"/>
              </a:rPr>
              <a:t> </a:t>
            </a:r>
            <a:r>
              <a:rPr lang="en-US" sz="3200" b="1">
                <a:solidFill>
                  <a:srgbClr val="CC0000"/>
                </a:solidFill>
              </a:rPr>
              <a:t>m</a:t>
            </a:r>
            <a:endParaRPr lang="ru-RU" sz="3200" b="1">
              <a:solidFill>
                <a:srgbClr val="CC0000"/>
              </a:solidFill>
            </a:endParaRPr>
          </a:p>
        </p:txBody>
      </p:sp>
      <p:sp>
        <p:nvSpPr>
          <p:cNvPr id="44095" name="Rectangle 63"/>
          <p:cNvSpPr>
            <a:spLocks noChangeArrowheads="1"/>
          </p:cNvSpPr>
          <p:nvPr/>
        </p:nvSpPr>
        <p:spPr bwMode="auto">
          <a:xfrm>
            <a:off x="5357813" y="5072063"/>
            <a:ext cx="3571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000" b="1"/>
              <a:t>Температуру, при которой вещество отвердевает, называют </a:t>
            </a:r>
            <a:r>
              <a:rPr lang="ru-RU" sz="2000" b="1">
                <a:solidFill>
                  <a:srgbClr val="CC0000"/>
                </a:solidFill>
              </a:rPr>
              <a:t>температурой отвердевания</a:t>
            </a:r>
            <a:r>
              <a:rPr lang="en-US" sz="2000" b="1">
                <a:solidFill>
                  <a:srgbClr val="CC0000"/>
                </a:solidFill>
              </a:rPr>
              <a:t>.</a:t>
            </a:r>
            <a:endParaRPr lang="ru-RU" sz="2000" b="1">
              <a:solidFill>
                <a:srgbClr val="CC0000"/>
              </a:solidFill>
            </a:endParaRPr>
          </a:p>
        </p:txBody>
      </p:sp>
      <p:sp>
        <p:nvSpPr>
          <p:cNvPr id="44096" name="Rectangle 64"/>
          <p:cNvSpPr>
            <a:spLocks noChangeArrowheads="1"/>
          </p:cNvSpPr>
          <p:nvPr/>
        </p:nvSpPr>
        <p:spPr bwMode="auto">
          <a:xfrm>
            <a:off x="395288" y="1557338"/>
            <a:ext cx="8569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C0000"/>
                </a:solidFill>
              </a:rPr>
              <a:t>Количество теплоты, выделяющееся при отвердевании (кристаллизации), равно количеству теплоты, поглощённому при плавлении.</a:t>
            </a:r>
          </a:p>
        </p:txBody>
      </p:sp>
      <p:pic>
        <p:nvPicPr>
          <p:cNvPr id="6182" name="Picture 2" descr="C:\Users\Директор\Pictures\МОИ РИСУНКИ ПОФИЗИКЕ\Тепло\Рисунок1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88162">
            <a:off x="4284663" y="2492375"/>
            <a:ext cx="4662487" cy="225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3" name="Picture 11" descr="C:\Users\Директор\Pictures\МОИ РИСУНКИ ПОФИЗИКЕ\МАГНИТ\Рисунок107л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1" r="18771"/>
          <a:stretch>
            <a:fillRect/>
          </a:stretch>
        </p:blipFill>
        <p:spPr bwMode="auto">
          <a:xfrm>
            <a:off x="0" y="-142875"/>
            <a:ext cx="91440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4" name="Рисунок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6263" y="-882650"/>
            <a:ext cx="15770226" cy="886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44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3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2000"/>
                                        <p:tgtEl>
                                          <p:spTgt spid="44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4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4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4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4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4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4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4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7" grpId="0" animBg="1"/>
      <p:bldP spid="44038" grpId="0" animBg="1"/>
      <p:bldP spid="44041" grpId="0"/>
      <p:bldP spid="44042" grpId="0"/>
      <p:bldP spid="44050" grpId="0"/>
      <p:bldP spid="44051" grpId="0"/>
      <p:bldP spid="44067" grpId="0"/>
      <p:bldP spid="44072" grpId="0"/>
      <p:bldP spid="44073" grpId="0"/>
      <p:bldP spid="44074" grpId="0" animBg="1"/>
      <p:bldP spid="44075" grpId="0" animBg="1"/>
      <p:bldP spid="65" grpId="0"/>
      <p:bldP spid="2" grpId="0"/>
      <p:bldP spid="4" grpId="0"/>
      <p:bldP spid="5" grpId="0"/>
      <p:bldP spid="6" grpId="0"/>
      <p:bldP spid="32781" grpId="0" animBg="1"/>
      <p:bldP spid="44087" grpId="0" animBg="1"/>
      <p:bldP spid="44087" grpId="1" animBg="1"/>
      <p:bldP spid="44088" grpId="0" animBg="1"/>
      <p:bldP spid="44090" grpId="0" animBg="1"/>
      <p:bldP spid="44091" grpId="0"/>
      <p:bldP spid="44095" grpId="0"/>
      <p:bldP spid="440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3"/>
          <p:cNvSpPr>
            <a:spLocks noChangeArrowheads="1"/>
          </p:cNvSpPr>
          <p:nvPr/>
        </p:nvSpPr>
        <p:spPr bwMode="auto">
          <a:xfrm>
            <a:off x="3322638" y="1643063"/>
            <a:ext cx="2500312" cy="0"/>
          </a:xfrm>
          <a:prstGeom prst="rect">
            <a:avLst/>
          </a:prstGeom>
          <a:solidFill>
            <a:srgbClr val="CD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3593" name="Group 825"/>
          <p:cNvGraphicFramePr>
            <a:graphicFrameLocks noGrp="1"/>
          </p:cNvGraphicFramePr>
          <p:nvPr/>
        </p:nvGraphicFramePr>
        <p:xfrm>
          <a:off x="179388" y="1844675"/>
          <a:ext cx="3960812" cy="4854626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57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Удельная теплота плавления некоторых веществ (при температуре плавления и нормальном атмосферном давлении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5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Вещество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Удельная теплота плавления,</a:t>
                      </a:r>
                      <a:b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ru-RU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5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Дж/кг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Удельная теплота плавления,</a:t>
                      </a:r>
                      <a:b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кДж/кг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Алюминий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3,9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390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1539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3,4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340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Железо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2,7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Медь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2,1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210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Парафин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- 114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Спирт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962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Серебро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87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Сталь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1064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84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Золото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- 259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0,67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Водород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232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0,59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Олово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327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Свинец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- 219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Кислород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- 39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Ртуть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33595" name="Group 827"/>
          <p:cNvGraphicFramePr>
            <a:graphicFrameLocks noGrp="1"/>
          </p:cNvGraphicFramePr>
          <p:nvPr/>
        </p:nvGraphicFramePr>
        <p:xfrm>
          <a:off x="179388" y="1844675"/>
          <a:ext cx="3960812" cy="4854626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57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Удельная теплота плавления некоторых веществ (при температуре плавления и нормальном атмосферном давлении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5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Вещество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Температура плавления,</a:t>
                      </a:r>
                      <a:b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°C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Удельная теплота плавления,</a:t>
                      </a:r>
                      <a:b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ru-RU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5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Дж/кг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Удельная теплота плавления,</a:t>
                      </a:r>
                      <a:b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кДж/кг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Алюминий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3,9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390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3,4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340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Железо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1539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2,7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Медь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2,1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210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Парафин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Спирт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- 114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Серебро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962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87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Сталь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0,84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Золото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1064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0,67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Водород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- 259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0,59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Олово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232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Свинец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327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Кислород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- 219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Ртуть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- 39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3493" name="Rectangle 725"/>
          <p:cNvSpPr>
            <a:spLocks noChangeArrowheads="1"/>
          </p:cNvSpPr>
          <p:nvPr/>
        </p:nvSpPr>
        <p:spPr bwMode="auto">
          <a:xfrm>
            <a:off x="179388" y="765175"/>
            <a:ext cx="8785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/>
              <a:t>Что означает число </a:t>
            </a:r>
            <a:r>
              <a:rPr lang="en-US" b="1">
                <a:latin typeface="Symbol" pitchFamily="18" charset="2"/>
              </a:rPr>
              <a:t>l </a:t>
            </a:r>
            <a:r>
              <a:rPr lang="ru-RU" b="1"/>
              <a:t>= 0,84 кДж</a:t>
            </a:r>
            <a:r>
              <a:rPr lang="en-US" b="1"/>
              <a:t>/</a:t>
            </a:r>
            <a:r>
              <a:rPr lang="ru-RU" b="1"/>
              <a:t>кг  для стали?</a:t>
            </a:r>
          </a:p>
        </p:txBody>
      </p:sp>
      <p:sp>
        <p:nvSpPr>
          <p:cNvPr id="33494" name="Rectangle 726"/>
          <p:cNvSpPr>
            <a:spLocks noChangeArrowheads="1"/>
          </p:cNvSpPr>
          <p:nvPr/>
        </p:nvSpPr>
        <p:spPr bwMode="auto">
          <a:xfrm>
            <a:off x="250825" y="1052513"/>
            <a:ext cx="87137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C0000"/>
                </a:solidFill>
              </a:rPr>
              <a:t>При плавлении 1 кг стали при температуре плавления и нормальном атмосферном давлении выделяется 0,84 кДж теплоты.</a:t>
            </a:r>
          </a:p>
        </p:txBody>
      </p:sp>
      <p:graphicFrame>
        <p:nvGraphicFramePr>
          <p:cNvPr id="33592" name="Group 824"/>
          <p:cNvGraphicFramePr>
            <a:graphicFrameLocks noGrp="1"/>
          </p:cNvGraphicFramePr>
          <p:nvPr/>
        </p:nvGraphicFramePr>
        <p:xfrm>
          <a:off x="179388" y="1844675"/>
          <a:ext cx="3960812" cy="4854626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57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Удельная теплота плавления некоторых веществ (при температуре плавления и нормальном атмосферном давлении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5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Вещество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Температура плавления,</a:t>
                      </a:r>
                      <a:b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°C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Удельная теплота плавления,</a:t>
                      </a:r>
                      <a:b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ru-RU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5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Дж/кг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Удельная теплота плавления,</a:t>
                      </a:r>
                      <a:b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кДж/кг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Алюминий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3,9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390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Лед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3,4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340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Железо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1539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2,7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Медь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2,1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210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Парафин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Спирт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- 114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Серебро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962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87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Сталь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0,84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Золото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1064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0,67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Водород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- 259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0,59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Олово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232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Свинец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327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Кислород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- 219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Ртуть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- 39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2A2A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3588" name="Rectangle 820"/>
          <p:cNvSpPr>
            <a:spLocks noChangeArrowheads="1"/>
          </p:cNvSpPr>
          <p:nvPr/>
        </p:nvSpPr>
        <p:spPr bwMode="auto">
          <a:xfrm>
            <a:off x="179388" y="765175"/>
            <a:ext cx="8785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b="1"/>
              <a:t>Чему равна удельная теплота плавления для меди? Что означает это число?</a:t>
            </a:r>
          </a:p>
        </p:txBody>
      </p:sp>
      <p:sp>
        <p:nvSpPr>
          <p:cNvPr id="33589" name="Rectangle 821"/>
          <p:cNvSpPr>
            <a:spLocks noChangeArrowheads="1"/>
          </p:cNvSpPr>
          <p:nvPr/>
        </p:nvSpPr>
        <p:spPr bwMode="auto">
          <a:xfrm>
            <a:off x="250825" y="1052513"/>
            <a:ext cx="87137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C0000"/>
                </a:solidFill>
              </a:rPr>
              <a:t>При плавлении 1 кг меди при температуре плавления и нормальном атмосферном давлении выделяется 3,9 •10</a:t>
            </a:r>
            <a:r>
              <a:rPr lang="ru-RU" sz="1600" b="1" baseline="30000">
                <a:solidFill>
                  <a:srgbClr val="CC0000"/>
                </a:solidFill>
              </a:rPr>
              <a:t>5</a:t>
            </a:r>
            <a:r>
              <a:rPr lang="ru-RU" sz="1600" b="1">
                <a:solidFill>
                  <a:srgbClr val="CC0000"/>
                </a:solidFill>
              </a:rPr>
              <a:t> Дж теплоты.</a:t>
            </a:r>
          </a:p>
        </p:txBody>
      </p:sp>
      <p:pic>
        <p:nvPicPr>
          <p:cNvPr id="7427" name="Picture 2" descr="C:\Users\АРМ\Pictures\Рисунок1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28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6263" y="-882650"/>
            <a:ext cx="15770226" cy="886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3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93" grpId="0"/>
      <p:bldP spid="33493" grpId="1"/>
      <p:bldP spid="33494" grpId="0"/>
      <p:bldP spid="33494" grpId="1"/>
      <p:bldP spid="33588" grpId="0"/>
      <p:bldP spid="335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250825" y="908050"/>
            <a:ext cx="8642350" cy="755650"/>
          </a:xfrm>
        </p:spPr>
        <p:txBody>
          <a:bodyPr/>
          <a:lstStyle/>
          <a:p>
            <a:pPr algn="just"/>
            <a:r>
              <a:rPr lang="ru-RU" sz="2000" b="1" smtClean="0">
                <a:latin typeface="Arial" charset="0"/>
                <a:cs typeface="Arial" charset="0"/>
              </a:rPr>
              <a:t>    Сколько количества теплоты выделится при кристаллизации и охлаждении 10 граммов серебра до 62</a:t>
            </a:r>
            <a:r>
              <a:rPr lang="ru-RU" sz="2000" b="1" smtClean="0">
                <a:latin typeface="Arial" charset="0"/>
                <a:ea typeface="Tahoma" pitchFamily="34" charset="0"/>
                <a:cs typeface="Arial" charset="0"/>
              </a:rPr>
              <a:t>°</a:t>
            </a:r>
            <a:r>
              <a:rPr lang="ru-RU" sz="2000" b="1" smtClean="0">
                <a:latin typeface="Arial" charset="0"/>
                <a:cs typeface="Arial" charset="0"/>
              </a:rPr>
              <a:t>С</a:t>
            </a:r>
            <a:r>
              <a:rPr lang="en-US" sz="2000" b="1" smtClean="0">
                <a:latin typeface="Arial" charset="0"/>
                <a:cs typeface="Arial" charset="0"/>
              </a:rPr>
              <a:t> </a:t>
            </a:r>
            <a:r>
              <a:rPr lang="ru-RU" sz="2000" b="1" smtClean="0">
                <a:latin typeface="Arial" charset="0"/>
                <a:cs typeface="Arial" charset="0"/>
              </a:rPr>
              <a:t>при температуре плавления.</a:t>
            </a:r>
          </a:p>
        </p:txBody>
      </p:sp>
      <p:sp>
        <p:nvSpPr>
          <p:cNvPr id="47107" name="Rectangle 3" descr="Газетная бумага"/>
          <p:cNvSpPr>
            <a:spLocks noChangeArrowheads="1"/>
          </p:cNvSpPr>
          <p:nvPr/>
        </p:nvSpPr>
        <p:spPr bwMode="auto">
          <a:xfrm>
            <a:off x="304800" y="2057400"/>
            <a:ext cx="1524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b="1"/>
              <a:t> Дано:</a:t>
            </a:r>
          </a:p>
          <a:p>
            <a:r>
              <a:rPr lang="en-US" b="1"/>
              <a:t>m</a:t>
            </a:r>
            <a:r>
              <a:rPr lang="ru-RU" b="1"/>
              <a:t> = 10 г</a:t>
            </a:r>
          </a:p>
          <a:p>
            <a:r>
              <a:rPr lang="en-US" b="1"/>
              <a:t> t</a:t>
            </a:r>
            <a:r>
              <a:rPr lang="en-US" b="1" baseline="-25000"/>
              <a:t>1</a:t>
            </a:r>
            <a:r>
              <a:rPr lang="ru-RU" b="1"/>
              <a:t> = 62</a:t>
            </a:r>
            <a:r>
              <a:rPr lang="en-US" b="1"/>
              <a:t>º</a:t>
            </a:r>
            <a:r>
              <a:rPr lang="ru-RU" b="1"/>
              <a:t>С</a:t>
            </a:r>
            <a:endParaRPr lang="en-US" b="1"/>
          </a:p>
          <a:p>
            <a:endParaRPr lang="en-US" b="1"/>
          </a:p>
          <a:p>
            <a:r>
              <a:rPr lang="en-US" b="1"/>
              <a:t>Q - </a:t>
            </a:r>
            <a:r>
              <a:rPr lang="ru-RU" b="1"/>
              <a:t>?</a:t>
            </a:r>
            <a:endParaRPr lang="en-US" b="1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1752600" y="2571750"/>
            <a:ext cx="11113" cy="1257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381000" y="3429000"/>
            <a:ext cx="13827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0" name="Rectangle 6" descr="Газетная бумага"/>
          <p:cNvSpPr>
            <a:spLocks noChangeArrowheads="1"/>
          </p:cNvSpPr>
          <p:nvPr/>
        </p:nvSpPr>
        <p:spPr bwMode="auto">
          <a:xfrm>
            <a:off x="1692275" y="1785938"/>
            <a:ext cx="1143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b="1"/>
              <a:t>СИ</a:t>
            </a:r>
            <a:endParaRPr lang="en-US" b="1"/>
          </a:p>
          <a:p>
            <a:pPr algn="ctr"/>
            <a:r>
              <a:rPr lang="ru-RU" b="1"/>
              <a:t>0,01 кг</a:t>
            </a:r>
          </a:p>
          <a:p>
            <a:pPr algn="ctr"/>
            <a:endParaRPr lang="ru-RU" b="1"/>
          </a:p>
        </p:txBody>
      </p:sp>
      <p:sp>
        <p:nvSpPr>
          <p:cNvPr id="47111" name="Rectangle 7" descr="Газетная бумага"/>
          <p:cNvSpPr>
            <a:spLocks noChangeArrowheads="1"/>
          </p:cNvSpPr>
          <p:nvPr/>
        </p:nvSpPr>
        <p:spPr bwMode="auto">
          <a:xfrm>
            <a:off x="285750" y="3857625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b="1"/>
              <a:t>t</a:t>
            </a:r>
            <a:r>
              <a:rPr lang="ru-RU" b="1" baseline="-25000"/>
              <a:t>2</a:t>
            </a:r>
            <a:r>
              <a:rPr lang="en-US" b="1" baseline="-25000"/>
              <a:t> </a:t>
            </a:r>
            <a:r>
              <a:rPr lang="ru-RU" b="1"/>
              <a:t>=</a:t>
            </a:r>
            <a:r>
              <a:rPr lang="en-US" b="1"/>
              <a:t> </a:t>
            </a:r>
            <a:r>
              <a:rPr lang="ru-RU" b="1"/>
              <a:t>962 </a:t>
            </a:r>
            <a:r>
              <a:rPr lang="en-US" b="1"/>
              <a:t>º</a:t>
            </a:r>
            <a:r>
              <a:rPr lang="ru-RU" b="1"/>
              <a:t>С</a:t>
            </a:r>
          </a:p>
        </p:txBody>
      </p:sp>
      <p:sp>
        <p:nvSpPr>
          <p:cNvPr id="47112" name="Rectangle 8" descr="Газетная бумага"/>
          <p:cNvSpPr>
            <a:spLocks noChangeArrowheads="1"/>
          </p:cNvSpPr>
          <p:nvPr/>
        </p:nvSpPr>
        <p:spPr bwMode="auto">
          <a:xfrm>
            <a:off x="5940425" y="2924175"/>
            <a:ext cx="24479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sz="1200" b="1"/>
              <a:t>АВ – кристаллизация серебра</a:t>
            </a:r>
          </a:p>
          <a:p>
            <a:r>
              <a:rPr lang="ru-RU" sz="1200" b="1"/>
              <a:t>ВС – охлаждение жидкого серебра</a:t>
            </a: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3187700" y="4221163"/>
            <a:ext cx="2679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 flipV="1">
            <a:off x="3203575" y="270827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3187700" y="3141663"/>
            <a:ext cx="16002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4787900" y="3141663"/>
            <a:ext cx="838200" cy="990600"/>
          </a:xfrm>
          <a:prstGeom prst="line">
            <a:avLst/>
          </a:prstGeom>
          <a:noFill/>
          <a:ln w="349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7" name="Rectangle 13" descr="Газетная бумага"/>
          <p:cNvSpPr>
            <a:spLocks noChangeArrowheads="1"/>
          </p:cNvSpPr>
          <p:nvPr/>
        </p:nvSpPr>
        <p:spPr bwMode="auto">
          <a:xfrm>
            <a:off x="6227763" y="3573463"/>
            <a:ext cx="2320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b="1"/>
              <a:t>Q</a:t>
            </a:r>
            <a:r>
              <a:rPr lang="ru-RU" b="1" baseline="-25000"/>
              <a:t>1</a:t>
            </a:r>
            <a:r>
              <a:rPr lang="en-US" b="1" baseline="-25000"/>
              <a:t> </a:t>
            </a:r>
            <a:r>
              <a:rPr lang="en-US" b="1"/>
              <a:t>= m</a:t>
            </a:r>
            <a:r>
              <a:rPr lang="el-GR" b="1"/>
              <a:t>λ</a:t>
            </a:r>
            <a:endParaRPr lang="ru-RU" b="1"/>
          </a:p>
          <a:p>
            <a:r>
              <a:rPr lang="en-US" b="1"/>
              <a:t>Q</a:t>
            </a:r>
            <a:r>
              <a:rPr lang="ru-RU" b="1" baseline="-25000"/>
              <a:t>2</a:t>
            </a:r>
            <a:r>
              <a:rPr lang="en-US" b="1" baseline="-25000"/>
              <a:t> </a:t>
            </a:r>
            <a:r>
              <a:rPr lang="en-US" b="1"/>
              <a:t>= m</a:t>
            </a:r>
            <a:r>
              <a:rPr lang="ru-RU" b="1"/>
              <a:t> </a:t>
            </a:r>
            <a:r>
              <a:rPr lang="en-US" b="1"/>
              <a:t>c</a:t>
            </a:r>
            <a:r>
              <a:rPr lang="ru-RU" b="1"/>
              <a:t> ( </a:t>
            </a:r>
            <a:r>
              <a:rPr lang="en-US" b="1"/>
              <a:t>t</a:t>
            </a:r>
            <a:r>
              <a:rPr lang="en-US" b="1" baseline="-25000"/>
              <a:t>2</a:t>
            </a:r>
            <a:r>
              <a:rPr lang="ru-RU" b="1"/>
              <a:t> </a:t>
            </a:r>
            <a:r>
              <a:rPr lang="en-US" b="1"/>
              <a:t>-</a:t>
            </a:r>
            <a:r>
              <a:rPr lang="ru-RU" b="1"/>
              <a:t> </a:t>
            </a:r>
            <a:r>
              <a:rPr lang="en-US" b="1"/>
              <a:t>t</a:t>
            </a:r>
            <a:r>
              <a:rPr lang="en-US" b="1" baseline="-25000"/>
              <a:t>1</a:t>
            </a:r>
            <a:r>
              <a:rPr lang="ru-RU" b="1"/>
              <a:t>)</a:t>
            </a:r>
          </a:p>
          <a:p>
            <a:r>
              <a:rPr lang="en-US" b="1"/>
              <a:t>Q = Q</a:t>
            </a:r>
            <a:r>
              <a:rPr lang="en-US" b="1" baseline="-25000"/>
              <a:t>1</a:t>
            </a:r>
            <a:r>
              <a:rPr lang="en-US" b="1"/>
              <a:t> + Q</a:t>
            </a:r>
            <a:r>
              <a:rPr lang="en-US" b="1" baseline="-25000"/>
              <a:t>2</a:t>
            </a:r>
            <a:r>
              <a:rPr lang="en-US" b="1"/>
              <a:t>  </a:t>
            </a:r>
            <a:endParaRPr lang="ru-RU" b="1" baseline="-25000"/>
          </a:p>
        </p:txBody>
      </p:sp>
      <p:sp>
        <p:nvSpPr>
          <p:cNvPr id="47118" name="Oval 14" descr="Газетная бумага"/>
          <p:cNvSpPr>
            <a:spLocks noChangeArrowheads="1"/>
          </p:cNvSpPr>
          <p:nvPr/>
        </p:nvSpPr>
        <p:spPr bwMode="auto">
          <a:xfrm>
            <a:off x="3106738" y="28321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CC3300"/>
                </a:solidFill>
              </a:rPr>
              <a:t>А</a:t>
            </a:r>
          </a:p>
        </p:txBody>
      </p:sp>
      <p:sp>
        <p:nvSpPr>
          <p:cNvPr id="47119" name="Oval 15" descr="Газетная бумага"/>
          <p:cNvSpPr>
            <a:spLocks noChangeArrowheads="1"/>
          </p:cNvSpPr>
          <p:nvPr/>
        </p:nvSpPr>
        <p:spPr bwMode="auto">
          <a:xfrm>
            <a:off x="4546600" y="28321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CC3300"/>
                </a:solidFill>
              </a:rPr>
              <a:t>В</a:t>
            </a:r>
          </a:p>
        </p:txBody>
      </p:sp>
      <p:sp>
        <p:nvSpPr>
          <p:cNvPr id="47120" name="Oval 16" descr="Газетная бумага"/>
          <p:cNvSpPr>
            <a:spLocks noChangeArrowheads="1"/>
          </p:cNvSpPr>
          <p:nvPr/>
        </p:nvSpPr>
        <p:spPr bwMode="auto">
          <a:xfrm>
            <a:off x="5435600" y="3840163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CC3300"/>
                </a:solidFill>
              </a:rPr>
              <a:t>С</a:t>
            </a:r>
          </a:p>
        </p:txBody>
      </p:sp>
      <p:sp>
        <p:nvSpPr>
          <p:cNvPr id="47121" name="Rectangle 17" descr="Газетная бумага"/>
          <p:cNvSpPr>
            <a:spLocks noChangeArrowheads="1"/>
          </p:cNvSpPr>
          <p:nvPr/>
        </p:nvSpPr>
        <p:spPr bwMode="auto">
          <a:xfrm>
            <a:off x="3851275" y="4724400"/>
            <a:ext cx="48244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b="1"/>
              <a:t>Q</a:t>
            </a:r>
            <a:r>
              <a:rPr lang="en-US" b="1" baseline="-25000"/>
              <a:t>1 </a:t>
            </a:r>
            <a:r>
              <a:rPr lang="en-US" b="1"/>
              <a:t>= 870 </a:t>
            </a:r>
            <a:r>
              <a:rPr lang="ru-RU" b="1"/>
              <a:t>Дж</a:t>
            </a:r>
            <a:endParaRPr lang="en-US" b="1"/>
          </a:p>
          <a:p>
            <a:r>
              <a:rPr lang="en-US" b="1"/>
              <a:t>Q</a:t>
            </a:r>
            <a:r>
              <a:rPr lang="en-US" b="1" baseline="-25000"/>
              <a:t>2 </a:t>
            </a:r>
            <a:r>
              <a:rPr lang="en-US" b="1"/>
              <a:t>=</a:t>
            </a:r>
            <a:r>
              <a:rPr lang="ru-RU" b="1"/>
              <a:t> 2240 ДЖ</a:t>
            </a:r>
            <a:endParaRPr lang="en-US" b="1"/>
          </a:p>
          <a:p>
            <a:r>
              <a:rPr lang="en-US" b="1"/>
              <a:t>Q  = </a:t>
            </a:r>
            <a:r>
              <a:rPr lang="ru-RU" b="1"/>
              <a:t>870</a:t>
            </a:r>
            <a:r>
              <a:rPr lang="en-US" b="1"/>
              <a:t> </a:t>
            </a:r>
            <a:r>
              <a:rPr lang="ru-RU" b="1"/>
              <a:t>Дж</a:t>
            </a:r>
            <a:r>
              <a:rPr lang="en-US" b="1"/>
              <a:t> </a:t>
            </a:r>
            <a:r>
              <a:rPr lang="ru-RU" b="1"/>
              <a:t>+ 2240</a:t>
            </a:r>
            <a:r>
              <a:rPr lang="en-US" b="1"/>
              <a:t> </a:t>
            </a:r>
            <a:r>
              <a:rPr lang="ru-RU" b="1"/>
              <a:t>Дж</a:t>
            </a:r>
            <a:r>
              <a:rPr lang="en-US" b="1"/>
              <a:t> </a:t>
            </a:r>
            <a:r>
              <a:rPr lang="ru-RU" b="1"/>
              <a:t>= 3110 Дж</a:t>
            </a:r>
          </a:p>
        </p:txBody>
      </p:sp>
      <p:sp>
        <p:nvSpPr>
          <p:cNvPr id="47122" name="Oval 18" descr="Газетная бумага"/>
          <p:cNvSpPr>
            <a:spLocks noChangeArrowheads="1"/>
          </p:cNvSpPr>
          <p:nvPr/>
        </p:nvSpPr>
        <p:spPr bwMode="auto">
          <a:xfrm>
            <a:off x="2484438" y="5734050"/>
            <a:ext cx="47244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b="1"/>
              <a:t>Ответ: </a:t>
            </a:r>
            <a:r>
              <a:rPr lang="en-US" b="1"/>
              <a:t>Q = </a:t>
            </a:r>
            <a:r>
              <a:rPr lang="ru-RU" b="1"/>
              <a:t>3110 Дж</a:t>
            </a:r>
          </a:p>
        </p:txBody>
      </p:sp>
      <p:sp>
        <p:nvSpPr>
          <p:cNvPr id="47123" name="Rectangle 19" descr="Газетная бумага"/>
          <p:cNvSpPr>
            <a:spLocks noChangeArrowheads="1"/>
          </p:cNvSpPr>
          <p:nvPr/>
        </p:nvSpPr>
        <p:spPr bwMode="auto">
          <a:xfrm>
            <a:off x="285750" y="4143375"/>
            <a:ext cx="23098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l-GR" b="1"/>
              <a:t>λ</a:t>
            </a:r>
            <a:r>
              <a:rPr lang="en-US" b="1"/>
              <a:t> </a:t>
            </a:r>
            <a:r>
              <a:rPr lang="ru-RU" b="1"/>
              <a:t>=</a:t>
            </a:r>
            <a:r>
              <a:rPr lang="en-US" b="1"/>
              <a:t> </a:t>
            </a:r>
            <a:r>
              <a:rPr lang="ru-RU" b="1"/>
              <a:t>0,87•10</a:t>
            </a:r>
            <a:r>
              <a:rPr lang="en-US" b="1" baseline="30000"/>
              <a:t>5</a:t>
            </a:r>
            <a:r>
              <a:rPr lang="en-US" b="1"/>
              <a:t> </a:t>
            </a:r>
            <a:r>
              <a:rPr lang="ru-RU" b="1"/>
              <a:t>Дж/кг</a:t>
            </a:r>
            <a:endParaRPr lang="en-US" b="1"/>
          </a:p>
          <a:p>
            <a:r>
              <a:rPr lang="ru-RU" b="1"/>
              <a:t>с = 250 Дж/кг</a:t>
            </a:r>
            <a:r>
              <a:rPr lang="en-US" b="1"/>
              <a:t> º</a:t>
            </a:r>
            <a:r>
              <a:rPr lang="ru-RU" b="1"/>
              <a:t>С</a:t>
            </a:r>
          </a:p>
        </p:txBody>
      </p:sp>
      <p:sp>
        <p:nvSpPr>
          <p:cNvPr id="47125" name="Oval 21" descr="Газетная бумага"/>
          <p:cNvSpPr>
            <a:spLocks noChangeArrowheads="1"/>
          </p:cNvSpPr>
          <p:nvPr/>
        </p:nvSpPr>
        <p:spPr bwMode="auto">
          <a:xfrm>
            <a:off x="5148263" y="4076700"/>
            <a:ext cx="914400" cy="457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t</a:t>
            </a:r>
            <a:r>
              <a:rPr lang="ru-RU" sz="1200"/>
              <a:t>,мин</a:t>
            </a:r>
          </a:p>
        </p:txBody>
      </p:sp>
      <p:sp>
        <p:nvSpPr>
          <p:cNvPr id="47126" name="Oval 22" descr="Газетная бумага"/>
          <p:cNvSpPr>
            <a:spLocks noChangeArrowheads="1"/>
          </p:cNvSpPr>
          <p:nvPr/>
        </p:nvSpPr>
        <p:spPr bwMode="auto">
          <a:xfrm>
            <a:off x="2627313" y="2619375"/>
            <a:ext cx="698500" cy="304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t</a:t>
            </a:r>
            <a:r>
              <a:rPr lang="ru-RU" sz="1200" b="1"/>
              <a:t>,</a:t>
            </a:r>
            <a:r>
              <a:rPr lang="en-US" sz="1200" b="1"/>
              <a:t>º</a:t>
            </a:r>
            <a:r>
              <a:rPr lang="ru-RU" sz="1200" b="1"/>
              <a:t>С</a:t>
            </a:r>
            <a:endParaRPr lang="en-US" sz="1200" b="1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 flipH="1">
            <a:off x="2771775" y="2571750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9" name="Rectangle 25"/>
          <p:cNvSpPr>
            <a:spLocks noChangeArrowheads="1"/>
          </p:cNvSpPr>
          <p:nvPr/>
        </p:nvSpPr>
        <p:spPr bwMode="auto">
          <a:xfrm>
            <a:off x="3635375" y="2276475"/>
            <a:ext cx="1268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ru-RU" b="1"/>
              <a:t>Решение:</a:t>
            </a:r>
          </a:p>
        </p:txBody>
      </p:sp>
      <p:pic>
        <p:nvPicPr>
          <p:cNvPr id="8216" name="Picture 2" descr="C:\Users\АРМ\Pictures\Рисунок1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7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6263" y="-882650"/>
            <a:ext cx="15770226" cy="886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08" grpId="0" animBg="1"/>
      <p:bldP spid="47109" grpId="0" animBg="1"/>
      <p:bldP spid="47110" grpId="0"/>
      <p:bldP spid="47111" grpId="0"/>
      <p:bldP spid="47112" grpId="0"/>
      <p:bldP spid="47113" grpId="0" animBg="1"/>
      <p:bldP spid="47114" grpId="0" animBg="1"/>
      <p:bldP spid="47115" grpId="0" animBg="1"/>
      <p:bldP spid="47116" grpId="0" animBg="1"/>
      <p:bldP spid="47117" grpId="0"/>
      <p:bldP spid="47118" grpId="0"/>
      <p:bldP spid="47119" grpId="0"/>
      <p:bldP spid="47120" grpId="0"/>
      <p:bldP spid="47121" grpId="0"/>
      <p:bldP spid="47122" grpId="0"/>
      <p:bldP spid="47123" grpId="0"/>
      <p:bldP spid="47125" grpId="0"/>
      <p:bldP spid="47126" grpId="0"/>
      <p:bldP spid="47127" grpId="0" animBg="1"/>
      <p:bldP spid="471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4"/>
          <p:cNvSpPr>
            <a:spLocks noChangeArrowheads="1"/>
          </p:cNvSpPr>
          <p:nvPr/>
        </p:nvSpPr>
        <p:spPr bwMode="auto">
          <a:xfrm>
            <a:off x="0" y="1357313"/>
            <a:ext cx="8643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algn="just"/>
            <a:r>
              <a:rPr lang="ru-RU" b="1"/>
              <a:t>    Какое количество теплоты необходимо для того, чтобы расплавить 400 г  олова взятого при температуре плавления?</a:t>
            </a:r>
          </a:p>
        </p:txBody>
      </p:sp>
      <p:sp>
        <p:nvSpPr>
          <p:cNvPr id="9219" name="Прямоугольник 5"/>
          <p:cNvSpPr>
            <a:spLocks noChangeArrowheads="1"/>
          </p:cNvSpPr>
          <p:nvPr/>
        </p:nvSpPr>
        <p:spPr bwMode="auto">
          <a:xfrm>
            <a:off x="0" y="3000375"/>
            <a:ext cx="86439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algn="just"/>
            <a:r>
              <a:rPr lang="ru-RU" b="1"/>
              <a:t>   Какова масса расплавленного олова, если для плавления олова было затрачено 35,4 кДж? Олово взято при температуре плавления.</a:t>
            </a:r>
          </a:p>
        </p:txBody>
      </p:sp>
      <p:sp>
        <p:nvSpPr>
          <p:cNvPr id="9220" name="Прямоугольник 5"/>
          <p:cNvSpPr>
            <a:spLocks noChangeArrowheads="1"/>
          </p:cNvSpPr>
          <p:nvPr/>
        </p:nvSpPr>
        <p:spPr bwMode="auto">
          <a:xfrm>
            <a:off x="571500" y="785813"/>
            <a:ext cx="1309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1 вариант</a:t>
            </a:r>
          </a:p>
        </p:txBody>
      </p:sp>
      <p:sp>
        <p:nvSpPr>
          <p:cNvPr id="9221" name="Прямоугольник 6"/>
          <p:cNvSpPr>
            <a:spLocks noChangeArrowheads="1"/>
          </p:cNvSpPr>
          <p:nvPr/>
        </p:nvSpPr>
        <p:spPr bwMode="auto">
          <a:xfrm>
            <a:off x="642938" y="2357438"/>
            <a:ext cx="1309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2 вариант</a:t>
            </a:r>
          </a:p>
        </p:txBody>
      </p:sp>
      <p:sp>
        <p:nvSpPr>
          <p:cNvPr id="9222" name="Прямоугольник 8"/>
          <p:cNvSpPr>
            <a:spLocks noChangeArrowheads="1"/>
          </p:cNvSpPr>
          <p:nvPr/>
        </p:nvSpPr>
        <p:spPr bwMode="auto">
          <a:xfrm>
            <a:off x="642938" y="3987800"/>
            <a:ext cx="1400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</a:rPr>
              <a:t>3 вариант</a:t>
            </a:r>
            <a:r>
              <a:rPr lang="en-US" b="1">
                <a:solidFill>
                  <a:srgbClr val="C00000"/>
                </a:solidFill>
              </a:rPr>
              <a:t>*</a:t>
            </a:r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9223" name="Прямоугольник 4"/>
          <p:cNvSpPr>
            <a:spLocks noChangeArrowheads="1"/>
          </p:cNvSpPr>
          <p:nvPr/>
        </p:nvSpPr>
        <p:spPr bwMode="auto">
          <a:xfrm>
            <a:off x="0" y="4568825"/>
            <a:ext cx="8715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algn="just"/>
            <a:r>
              <a:rPr lang="ru-RU" b="1"/>
              <a:t>   Какое количество теплоты необходимо для того, чтобы расплавить 200 см</a:t>
            </a:r>
            <a:r>
              <a:rPr lang="ru-RU" b="1" baseline="30000"/>
              <a:t>3</a:t>
            </a:r>
            <a:r>
              <a:rPr lang="ru-RU" b="1"/>
              <a:t> алюминия, взятого при температуре 66</a:t>
            </a:r>
            <a:r>
              <a:rPr lang="en-US" b="1"/>
              <a:t>º</a:t>
            </a:r>
            <a:r>
              <a:rPr lang="ru-RU" b="1"/>
              <a:t> С?</a:t>
            </a:r>
          </a:p>
        </p:txBody>
      </p:sp>
      <p:pic>
        <p:nvPicPr>
          <p:cNvPr id="9224" name="Picture 2" descr="C:\Users\АРМ\Pictures\Рисунок1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6263" y="-882650"/>
            <a:ext cx="15770226" cy="886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85794"/>
            <a:ext cx="152317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Д.З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.</a:t>
            </a:r>
          </a:p>
        </p:txBody>
      </p:sp>
      <p:sp>
        <p:nvSpPr>
          <p:cNvPr id="3" name="Прямоугольник 6"/>
          <p:cNvSpPr>
            <a:spLocks noChangeArrowheads="1"/>
          </p:cNvSpPr>
          <p:nvPr/>
        </p:nvSpPr>
        <p:spPr bwMode="auto">
          <a:xfrm>
            <a:off x="1835150" y="836613"/>
            <a:ext cx="660082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 b="1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2800" b="1">
                <a:latin typeface="Calibri" pitchFamily="34" charset="0"/>
              </a:rPr>
              <a:t>15. Ответить на вопросы (устно), выучить определения. </a:t>
            </a:r>
            <a:endParaRPr lang="ru-RU" sz="2800" b="1"/>
          </a:p>
          <a:p>
            <a:pPr algn="just"/>
            <a:r>
              <a:rPr lang="ru-RU" sz="2800" b="1"/>
              <a:t>Упр. 8 (1,4,5).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54484" y="5929330"/>
            <a:ext cx="618951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</a:t>
            </a: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</a:t>
            </a:r>
            <a:r>
              <a:rPr lang="ru-RU" sz="5400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з</a:t>
            </a:r>
            <a:r>
              <a:rPr lang="ru-RU" sz="5400" b="1" i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а урок!</a:t>
            </a:r>
            <a:endParaRPr lang="ru-RU" sz="5400" b="1" spc="50" dirty="0">
              <a:ln w="11430"/>
              <a:solidFill>
                <a:srgbClr val="CC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0245" name="Прямоугольник 5"/>
          <p:cNvSpPr>
            <a:spLocks noChangeArrowheads="1"/>
          </p:cNvSpPr>
          <p:nvPr/>
        </p:nvSpPr>
        <p:spPr bwMode="auto">
          <a:xfrm>
            <a:off x="428625" y="2643188"/>
            <a:ext cx="8429625" cy="230822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3600" b="1">
                <a:solidFill>
                  <a:schemeClr val="bg1"/>
                </a:solidFill>
              </a:rPr>
              <a:t>Вы скачали данную презентацию… Наверное, вы ее будете использовать на уроке. А автору</a:t>
            </a:r>
            <a:r>
              <a:rPr lang="ru-RU" sz="3600" b="1">
                <a:solidFill>
                  <a:srgbClr val="FFFF00"/>
                </a:solidFill>
              </a:rPr>
              <a:t> «спасибо»</a:t>
            </a:r>
            <a:r>
              <a:rPr lang="ru-RU" sz="3600" b="1">
                <a:solidFill>
                  <a:schemeClr val="bg1"/>
                </a:solidFill>
              </a:rPr>
              <a:t>  сказать не забыли?</a:t>
            </a:r>
          </a:p>
        </p:txBody>
      </p:sp>
      <p:pic>
        <p:nvPicPr>
          <p:cNvPr id="10246" name="Picture 6" descr="C:\Users\Директор\Pictures\Изотопы\ssmiles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4357688"/>
            <a:ext cx="7905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85750" y="2500313"/>
            <a:ext cx="8715375" cy="2714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48" name="Picture 2" descr="C:\Users\АРМ\Pictures\Рисунок1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6263" y="-882650"/>
            <a:ext cx="15770226" cy="886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1043</Words>
  <Application>Microsoft Office PowerPoint</Application>
  <PresentationFormat>Экран (4:3)</PresentationFormat>
  <Paragraphs>350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Symbol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Сколько количества теплоты выделится при кристаллизации и охлаждении 10 граммов серебра до 62°С при температуре плавления.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Директор</dc:creator>
  <cp:lastModifiedBy>User</cp:lastModifiedBy>
  <cp:revision>31</cp:revision>
  <dcterms:created xsi:type="dcterms:W3CDTF">2010-09-21T21:38:55Z</dcterms:created>
  <dcterms:modified xsi:type="dcterms:W3CDTF">2019-01-15T10:20:58Z</dcterms:modified>
</cp:coreProperties>
</file>